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4"/>
  </p:notesMasterIdLst>
  <p:sldIdLst>
    <p:sldId id="256" r:id="rId2"/>
    <p:sldId id="280" r:id="rId3"/>
    <p:sldId id="281" r:id="rId4"/>
    <p:sldId id="283" r:id="rId5"/>
    <p:sldId id="284" r:id="rId6"/>
    <p:sldId id="285" r:id="rId7"/>
    <p:sldId id="286" r:id="rId8"/>
    <p:sldId id="287" r:id="rId9"/>
    <p:sldId id="282" r:id="rId10"/>
    <p:sldId id="290" r:id="rId11"/>
    <p:sldId id="279" r:id="rId12"/>
    <p:sldId id="257" r:id="rId13"/>
    <p:sldId id="258" r:id="rId14"/>
    <p:sldId id="259" r:id="rId15"/>
    <p:sldId id="260" r:id="rId16"/>
    <p:sldId id="261" r:id="rId17"/>
    <p:sldId id="262" r:id="rId18"/>
    <p:sldId id="263" r:id="rId19"/>
    <p:sldId id="264" r:id="rId20"/>
    <p:sldId id="265" r:id="rId21"/>
    <p:sldId id="266" r:id="rId22"/>
    <p:sldId id="267" r:id="rId23"/>
    <p:sldId id="288" r:id="rId24"/>
    <p:sldId id="289" r:id="rId25"/>
    <p:sldId id="274" r:id="rId26"/>
    <p:sldId id="271" r:id="rId27"/>
    <p:sldId id="272" r:id="rId28"/>
    <p:sldId id="291" r:id="rId29"/>
    <p:sldId id="275" r:id="rId30"/>
    <p:sldId id="276" r:id="rId31"/>
    <p:sldId id="268" r:id="rId32"/>
    <p:sldId id="270"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9" d="100"/>
          <a:sy n="109" d="100"/>
        </p:scale>
        <p:origin x="67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H"/>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3E26E1-65D2-4DE6-B1AA-1E6183028265}" type="datetimeFigureOut">
              <a:rPr lang="fr-CH" smtClean="0"/>
              <a:t>25.01.2024</a:t>
            </a:fld>
            <a:endParaRPr lang="fr-CH"/>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H"/>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H"/>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C88B07-3295-4991-ABD0-0F483C8D6A97}" type="slidenum">
              <a:rPr lang="fr-CH" smtClean="0"/>
              <a:t>‹N°›</a:t>
            </a:fld>
            <a:endParaRPr lang="fr-CH"/>
          </a:p>
        </p:txBody>
      </p:sp>
    </p:spTree>
    <p:extLst>
      <p:ext uri="{BB962C8B-B14F-4D97-AF65-F5344CB8AC3E}">
        <p14:creationId xmlns:p14="http://schemas.microsoft.com/office/powerpoint/2010/main" val="2762602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Aufgebot: eingeschrieben</a:t>
            </a:r>
          </a:p>
        </p:txBody>
      </p:sp>
      <p:sp>
        <p:nvSpPr>
          <p:cNvPr id="4" name="Foliennummernplatzhalter 3"/>
          <p:cNvSpPr>
            <a:spLocks noGrp="1"/>
          </p:cNvSpPr>
          <p:nvPr>
            <p:ph type="sldNum" sz="quarter" idx="5"/>
          </p:nvPr>
        </p:nvSpPr>
        <p:spPr/>
        <p:txBody>
          <a:bodyPr/>
          <a:lstStyle/>
          <a:p>
            <a:fld id="{ADAC2DBB-97D8-874F-9A1B-FDAFD60B8550}" type="slidenum">
              <a:rPr lang="de-DE" smtClean="0"/>
              <a:t>4</a:t>
            </a:fld>
            <a:endParaRPr lang="de-DE"/>
          </a:p>
        </p:txBody>
      </p:sp>
    </p:spTree>
    <p:extLst>
      <p:ext uri="{BB962C8B-B14F-4D97-AF65-F5344CB8AC3E}">
        <p14:creationId xmlns:p14="http://schemas.microsoft.com/office/powerpoint/2010/main" val="2820518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800" dirty="0" smtClean="0">
                <a:effectLst/>
                <a:latin typeface="ArialMT"/>
              </a:rPr>
              <a:t>Lien du </a:t>
            </a:r>
            <a:r>
              <a:rPr lang="de-CH" sz="1800" dirty="0" err="1" smtClean="0">
                <a:effectLst/>
                <a:latin typeface="ArialMT"/>
              </a:rPr>
              <a:t>cloud</a:t>
            </a:r>
            <a:r>
              <a:rPr lang="de-CH" sz="1800" dirty="0" smtClean="0">
                <a:effectLst/>
                <a:latin typeface="ArialMT"/>
              </a:rPr>
              <a:t> </a:t>
            </a:r>
            <a:r>
              <a:rPr lang="de-CH" sz="1800" dirty="0" err="1" smtClean="0">
                <a:effectLst/>
                <a:latin typeface="ArialMT"/>
              </a:rPr>
              <a:t>fermé</a:t>
            </a:r>
            <a:r>
              <a:rPr lang="de-CH" sz="1800" dirty="0" smtClean="0">
                <a:effectLst/>
                <a:latin typeface="ArialMT"/>
              </a:rPr>
              <a:t> à la </a:t>
            </a:r>
            <a:r>
              <a:rPr lang="de-CH" sz="1800" dirty="0" err="1" smtClean="0">
                <a:effectLst/>
                <a:latin typeface="ArialMT"/>
              </a:rPr>
              <a:t>fin</a:t>
            </a:r>
            <a:r>
              <a:rPr lang="de-CH" sz="1800" dirty="0" smtClean="0">
                <a:effectLst/>
                <a:latin typeface="ArialMT"/>
              </a:rPr>
              <a:t> du </a:t>
            </a:r>
            <a:r>
              <a:rPr lang="de-CH" sz="1800" dirty="0" err="1" smtClean="0">
                <a:effectLst/>
                <a:latin typeface="ArialMT"/>
              </a:rPr>
              <a:t>délai</a:t>
            </a:r>
            <a:r>
              <a:rPr lang="de-CH" sz="1800" dirty="0" smtClean="0">
                <a:effectLst/>
                <a:latin typeface="ArialMT"/>
              </a:rPr>
              <a:t> </a:t>
            </a:r>
            <a:r>
              <a:rPr lang="de-CH" sz="1800" dirty="0" err="1" smtClean="0">
                <a:effectLst/>
                <a:latin typeface="ArialMT"/>
              </a:rPr>
              <a:t>pour</a:t>
            </a:r>
            <a:r>
              <a:rPr lang="de-CH" sz="1800" dirty="0" smtClean="0">
                <a:effectLst/>
                <a:latin typeface="ArialMT"/>
              </a:rPr>
              <a:t> </a:t>
            </a:r>
            <a:r>
              <a:rPr lang="de-CH" sz="1800" dirty="0" err="1" smtClean="0">
                <a:effectLst/>
                <a:latin typeface="ArialMT"/>
              </a:rPr>
              <a:t>respecter</a:t>
            </a:r>
            <a:r>
              <a:rPr lang="de-CH" sz="1800" dirty="0" smtClean="0">
                <a:effectLst/>
                <a:latin typeface="ArialMT"/>
              </a:rPr>
              <a:t> </a:t>
            </a:r>
            <a:r>
              <a:rPr lang="de-CH" sz="1800" dirty="0" err="1" smtClean="0">
                <a:effectLst/>
                <a:latin typeface="ArialMT"/>
              </a:rPr>
              <a:t>celui</a:t>
            </a:r>
            <a:r>
              <a:rPr lang="de-CH" sz="1800" smtClean="0">
                <a:effectLst/>
                <a:latin typeface="ArialMT"/>
              </a:rPr>
              <a:t>-ci</a:t>
            </a:r>
            <a:endParaRPr lang="de-CH" dirty="0"/>
          </a:p>
          <a:p>
            <a:endParaRPr lang="de-DE" dirty="0"/>
          </a:p>
        </p:txBody>
      </p:sp>
      <p:sp>
        <p:nvSpPr>
          <p:cNvPr id="4" name="Foliennummernplatzhalter 3"/>
          <p:cNvSpPr>
            <a:spLocks noGrp="1"/>
          </p:cNvSpPr>
          <p:nvPr>
            <p:ph type="sldNum" sz="quarter" idx="5"/>
          </p:nvPr>
        </p:nvSpPr>
        <p:spPr/>
        <p:txBody>
          <a:bodyPr/>
          <a:lstStyle/>
          <a:p>
            <a:fld id="{ADAC2DBB-97D8-874F-9A1B-FDAFD60B8550}" type="slidenum">
              <a:rPr lang="de-DE" smtClean="0"/>
              <a:t>5</a:t>
            </a:fld>
            <a:endParaRPr lang="de-DE"/>
          </a:p>
        </p:txBody>
      </p:sp>
    </p:spTree>
    <p:extLst>
      <p:ext uri="{BB962C8B-B14F-4D97-AF65-F5344CB8AC3E}">
        <p14:creationId xmlns:p14="http://schemas.microsoft.com/office/powerpoint/2010/main" val="1873962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800" dirty="0" err="1">
                <a:effectLst/>
                <a:latin typeface="ArialMT"/>
              </a:rPr>
              <a:t>Für</a:t>
            </a:r>
            <a:r>
              <a:rPr lang="de-CH" sz="1800" dirty="0">
                <a:effectLst/>
                <a:latin typeface="ArialMT"/>
              </a:rPr>
              <a:t> die Fristeinhaltung der Einreichung der Fallstudie wird der Upload-Link der odamed-Cloud am Fristende automatisch geschlossen. </a:t>
            </a:r>
            <a:endParaRPr lang="de-CH" dirty="0"/>
          </a:p>
          <a:p>
            <a:endParaRPr lang="de-DE" dirty="0"/>
          </a:p>
        </p:txBody>
      </p:sp>
      <p:sp>
        <p:nvSpPr>
          <p:cNvPr id="4" name="Foliennummernplatzhalter 3"/>
          <p:cNvSpPr>
            <a:spLocks noGrp="1"/>
          </p:cNvSpPr>
          <p:nvPr>
            <p:ph type="sldNum" sz="quarter" idx="5"/>
          </p:nvPr>
        </p:nvSpPr>
        <p:spPr/>
        <p:txBody>
          <a:bodyPr/>
          <a:lstStyle/>
          <a:p>
            <a:fld id="{ADAC2DBB-97D8-874F-9A1B-FDAFD60B8550}" type="slidenum">
              <a:rPr lang="de-DE" smtClean="0"/>
              <a:t>6</a:t>
            </a:fld>
            <a:endParaRPr lang="de-DE"/>
          </a:p>
        </p:txBody>
      </p:sp>
    </p:spTree>
    <p:extLst>
      <p:ext uri="{BB962C8B-B14F-4D97-AF65-F5344CB8AC3E}">
        <p14:creationId xmlns:p14="http://schemas.microsoft.com/office/powerpoint/2010/main" val="227993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de-CH" dirty="0">
                <a:latin typeface="+mj-lt"/>
              </a:rPr>
              <a:t>Zwei Prüfungen, Dispensation von der 2. schriftlichen Prüfung</a:t>
            </a:r>
          </a:p>
          <a:p>
            <a:pPr marL="0" indent="0">
              <a:buNone/>
            </a:pPr>
            <a:r>
              <a:rPr lang="de-CH" dirty="0">
                <a:latin typeface="+mj-lt"/>
              </a:rPr>
              <a:t>Zwei verschiedene Prüfungstermine</a:t>
            </a:r>
          </a:p>
          <a:p>
            <a:pPr marL="0" indent="0">
              <a:buNone/>
            </a:pPr>
            <a:r>
              <a:rPr lang="de-CH" dirty="0">
                <a:latin typeface="+mj-lt"/>
              </a:rPr>
              <a:t>Reduzierte Prüfungsgebühr für 2. Prüfung</a:t>
            </a:r>
          </a:p>
          <a:p>
            <a:endParaRPr lang="de-DE" dirty="0" smtClean="0"/>
          </a:p>
          <a:p>
            <a:r>
              <a:rPr lang="fr-CH" dirty="0" smtClean="0"/>
              <a:t>Deux examens, dispense de la 2e épreuve </a:t>
            </a:r>
            <a:r>
              <a:rPr lang="fr-CH" dirty="0" err="1" smtClean="0"/>
              <a:t>écriteDeux</a:t>
            </a:r>
            <a:r>
              <a:rPr lang="fr-CH" dirty="0" smtClean="0"/>
              <a:t> dates d'examen </a:t>
            </a:r>
            <a:r>
              <a:rPr lang="fr-CH" dirty="0" err="1" smtClean="0"/>
              <a:t>différentesFrais</a:t>
            </a:r>
            <a:r>
              <a:rPr lang="fr-CH" dirty="0" smtClean="0"/>
              <a:t> d'examen réduits pour le 2e examen</a:t>
            </a:r>
            <a:endParaRPr lang="de-DE" dirty="0"/>
          </a:p>
        </p:txBody>
      </p:sp>
      <p:sp>
        <p:nvSpPr>
          <p:cNvPr id="4" name="Foliennummernplatzhalter 3"/>
          <p:cNvSpPr>
            <a:spLocks noGrp="1"/>
          </p:cNvSpPr>
          <p:nvPr>
            <p:ph type="sldNum" sz="quarter" idx="5"/>
          </p:nvPr>
        </p:nvSpPr>
        <p:spPr/>
        <p:txBody>
          <a:bodyPr/>
          <a:lstStyle/>
          <a:p>
            <a:fld id="{ADAC2DBB-97D8-874F-9A1B-FDAFD60B8550}" type="slidenum">
              <a:rPr lang="de-DE" smtClean="0"/>
              <a:t>7</a:t>
            </a:fld>
            <a:endParaRPr lang="de-DE"/>
          </a:p>
        </p:txBody>
      </p:sp>
    </p:spTree>
    <p:extLst>
      <p:ext uri="{BB962C8B-B14F-4D97-AF65-F5344CB8AC3E}">
        <p14:creationId xmlns:p14="http://schemas.microsoft.com/office/powerpoint/2010/main" val="2097956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ADAC2DBB-97D8-874F-9A1B-FDAFD60B8550}" type="slidenum">
              <a:rPr lang="de-DE" smtClean="0"/>
              <a:t>8</a:t>
            </a:fld>
            <a:endParaRPr lang="de-DE"/>
          </a:p>
        </p:txBody>
      </p:sp>
    </p:spTree>
    <p:extLst>
      <p:ext uri="{BB962C8B-B14F-4D97-AF65-F5344CB8AC3E}">
        <p14:creationId xmlns:p14="http://schemas.microsoft.com/office/powerpoint/2010/main" val="2768463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0DC88B07-3295-4991-ABD0-0F483C8D6A97}" type="slidenum">
              <a:rPr lang="fr-CH" smtClean="0"/>
              <a:t>10</a:t>
            </a:fld>
            <a:endParaRPr lang="fr-CH"/>
          </a:p>
        </p:txBody>
      </p:sp>
    </p:spTree>
    <p:extLst>
      <p:ext uri="{BB962C8B-B14F-4D97-AF65-F5344CB8AC3E}">
        <p14:creationId xmlns:p14="http://schemas.microsoft.com/office/powerpoint/2010/main" val="2964744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200" kern="1200" dirty="0" smtClean="0">
                <a:solidFill>
                  <a:srgbClr val="FF0000"/>
                </a:solidFill>
                <a:latin typeface="+mn-lt"/>
                <a:ea typeface="+mn-ea"/>
                <a:cs typeface="+mn-cs"/>
              </a:rPr>
              <a:t>La </a:t>
            </a:r>
            <a:r>
              <a:rPr lang="fr-CH" sz="1200" kern="1200" dirty="0" err="1" smtClean="0">
                <a:solidFill>
                  <a:srgbClr val="FF0000"/>
                </a:solidFill>
                <a:latin typeface="+mn-lt"/>
                <a:ea typeface="+mn-ea"/>
                <a:cs typeface="+mn-cs"/>
              </a:rPr>
              <a:t>menta</a:t>
            </a:r>
            <a:r>
              <a:rPr lang="fr-CH" sz="1200" kern="1200" dirty="0" smtClean="0">
                <a:solidFill>
                  <a:srgbClr val="FF0000"/>
                </a:solidFill>
                <a:latin typeface="+mn-lt"/>
                <a:ea typeface="+mn-ea"/>
                <a:cs typeface="+mn-cs"/>
              </a:rPr>
              <a:t> ou le mentor est, si nécessaire, le point de contact pour la candidate dans la phase de rédaction de l'étude de cas. Il ou elle apporte son soutien en donnant des conseils par téléphone ou par e-mail sur des questions de conception ou de contenu et en recherchant de la littérature spécialisée ; dans la plupart des cas, il ou elle n'est toutefois pas CMP, mais a de l'expérience dans la rédaction de travaux écrits au niveau tertiaire ou universitaire et dans les exigences formelles.</a:t>
            </a:r>
            <a:endParaRPr lang="de-CH" sz="1200" kern="1200" dirty="0" smtClean="0">
              <a:solidFill>
                <a:srgbClr val="FF0000"/>
              </a:solidFill>
              <a:latin typeface="+mn-lt"/>
              <a:ea typeface="+mn-ea"/>
              <a:cs typeface="+mn-cs"/>
            </a:endParaRPr>
          </a:p>
          <a:p>
            <a:endParaRPr lang="fr-CH" dirty="0"/>
          </a:p>
        </p:txBody>
      </p:sp>
      <p:sp>
        <p:nvSpPr>
          <p:cNvPr id="4" name="Espace réservé du numéro de diapositive 3"/>
          <p:cNvSpPr>
            <a:spLocks noGrp="1"/>
          </p:cNvSpPr>
          <p:nvPr>
            <p:ph type="sldNum" sz="quarter" idx="10"/>
          </p:nvPr>
        </p:nvSpPr>
        <p:spPr/>
        <p:txBody>
          <a:bodyPr/>
          <a:lstStyle/>
          <a:p>
            <a:fld id="{0DC88B07-3295-4991-ABD0-0F483C8D6A97}" type="slidenum">
              <a:rPr lang="fr-CH" smtClean="0"/>
              <a:t>23</a:t>
            </a:fld>
            <a:endParaRPr lang="fr-CH"/>
          </a:p>
        </p:txBody>
      </p:sp>
    </p:spTree>
    <p:extLst>
      <p:ext uri="{BB962C8B-B14F-4D97-AF65-F5344CB8AC3E}">
        <p14:creationId xmlns:p14="http://schemas.microsoft.com/office/powerpoint/2010/main" val="562107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0DC88B07-3295-4991-ABD0-0F483C8D6A97}" type="slidenum">
              <a:rPr lang="fr-CH" smtClean="0"/>
              <a:t>24</a:t>
            </a:fld>
            <a:endParaRPr lang="fr-CH"/>
          </a:p>
        </p:txBody>
      </p:sp>
    </p:spTree>
    <p:extLst>
      <p:ext uri="{BB962C8B-B14F-4D97-AF65-F5344CB8AC3E}">
        <p14:creationId xmlns:p14="http://schemas.microsoft.com/office/powerpoint/2010/main" val="3169681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smtClean="0"/>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1/25/2024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smtClean="0"/>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2A54C80-263E-416B-A8E0-580EDEADCBDC}" type="datetimeFigureOut">
              <a:rPr lang="en-US" dirty="0"/>
              <a:t>1/25/2024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1/25/2024</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1/25/2024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www.odamed.ch/dokumentation/fuer-kandidatinnen.html"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736282" y="1474449"/>
            <a:ext cx="7766936" cy="1646302"/>
          </a:xfrm>
        </p:spPr>
        <p:txBody>
          <a:bodyPr/>
          <a:lstStyle/>
          <a:p>
            <a:pPr algn="ctr"/>
            <a:r>
              <a:rPr lang="de-DE" sz="3600" dirty="0"/>
              <a:t>Examen </a:t>
            </a:r>
            <a:r>
              <a:rPr lang="de-DE" sz="3600" dirty="0" err="1"/>
              <a:t>professionnel</a:t>
            </a:r>
            <a:r>
              <a:rPr lang="de-DE" sz="3600" dirty="0"/>
              <a:t> de </a:t>
            </a:r>
            <a:r>
              <a:rPr lang="de-DE" sz="3600" dirty="0" err="1"/>
              <a:t>coordinatrice</a:t>
            </a:r>
            <a:r>
              <a:rPr lang="de-DE" sz="3600" dirty="0"/>
              <a:t>/</a:t>
            </a:r>
            <a:r>
              <a:rPr lang="de-DE" sz="3600" dirty="0" err="1"/>
              <a:t>coordinateur</a:t>
            </a:r>
            <a:r>
              <a:rPr lang="de-DE" sz="3600" dirty="0"/>
              <a:t> en </a:t>
            </a:r>
            <a:r>
              <a:rPr lang="de-DE" sz="3600" dirty="0" err="1"/>
              <a:t>médecine</a:t>
            </a:r>
            <a:r>
              <a:rPr lang="de-DE" sz="3600" dirty="0"/>
              <a:t> </a:t>
            </a:r>
            <a:r>
              <a:rPr lang="de-DE" sz="3600" dirty="0" err="1"/>
              <a:t>ambulatoire</a:t>
            </a:r>
            <a:endParaRPr lang="fr-CH" sz="3600" dirty="0"/>
          </a:p>
        </p:txBody>
      </p:sp>
      <p:pic>
        <p:nvPicPr>
          <p:cNvPr id="4" name="Grafik 1" descr="Y:\Logos\odamed\Logo_Odamed_d_f_i.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571750" cy="885825"/>
          </a:xfrm>
          <a:prstGeom prst="rect">
            <a:avLst/>
          </a:prstGeom>
          <a:noFill/>
          <a:ln>
            <a:noFill/>
          </a:ln>
        </p:spPr>
      </p:pic>
      <p:sp>
        <p:nvSpPr>
          <p:cNvPr id="5" name="Rectangle 4"/>
          <p:cNvSpPr/>
          <p:nvPr/>
        </p:nvSpPr>
        <p:spPr>
          <a:xfrm>
            <a:off x="2571750" y="4272433"/>
            <a:ext cx="6096000" cy="923330"/>
          </a:xfrm>
          <a:prstGeom prst="rect">
            <a:avLst/>
          </a:prstGeom>
        </p:spPr>
        <p:txBody>
          <a:bodyPr>
            <a:spAutoFit/>
          </a:bodyPr>
          <a:lstStyle/>
          <a:p>
            <a:pPr algn="ctr"/>
            <a:r>
              <a:rPr lang="de-DE" dirty="0" err="1"/>
              <a:t>Séance</a:t>
            </a:r>
            <a:r>
              <a:rPr lang="de-DE" dirty="0"/>
              <a:t> </a:t>
            </a:r>
            <a:r>
              <a:rPr lang="de-DE" dirty="0" err="1"/>
              <a:t>d'information</a:t>
            </a:r>
            <a:r>
              <a:rPr lang="de-DE" dirty="0"/>
              <a:t> en </a:t>
            </a:r>
            <a:r>
              <a:rPr lang="de-DE" dirty="0" err="1"/>
              <a:t>ligne</a:t>
            </a:r>
            <a:r>
              <a:rPr lang="de-DE" dirty="0"/>
              <a:t> </a:t>
            </a:r>
            <a:r>
              <a:rPr lang="de-DE" dirty="0" err="1"/>
              <a:t>pour</a:t>
            </a:r>
            <a:r>
              <a:rPr lang="de-DE" dirty="0"/>
              <a:t> les </a:t>
            </a:r>
            <a:r>
              <a:rPr lang="de-DE" dirty="0" err="1"/>
              <a:t>candidats</a:t>
            </a:r>
            <a:endParaRPr lang="de-DE" dirty="0"/>
          </a:p>
          <a:p>
            <a:pPr algn="ctr"/>
            <a:r>
              <a:rPr lang="de-DE" dirty="0"/>
              <a:t>25. Janvier 2024</a:t>
            </a:r>
          </a:p>
          <a:p>
            <a:pPr algn="ctr"/>
            <a:r>
              <a:rPr lang="de-DE" dirty="0"/>
              <a:t>18:00 </a:t>
            </a:r>
            <a:r>
              <a:rPr lang="de-DE" dirty="0" err="1"/>
              <a:t>heures</a:t>
            </a:r>
            <a:endParaRPr lang="de-DE" dirty="0"/>
          </a:p>
        </p:txBody>
      </p:sp>
    </p:spTree>
    <p:extLst>
      <p:ext uri="{BB962C8B-B14F-4D97-AF65-F5344CB8AC3E}">
        <p14:creationId xmlns:p14="http://schemas.microsoft.com/office/powerpoint/2010/main" val="31618314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0566" y="997528"/>
            <a:ext cx="6993519" cy="759936"/>
          </a:xfrm>
        </p:spPr>
        <p:txBody>
          <a:bodyPr/>
          <a:lstStyle/>
          <a:p>
            <a:pPr algn="ctr"/>
            <a:r>
              <a:rPr lang="de-DE" sz="3200" dirty="0" err="1"/>
              <a:t>Déroulement</a:t>
            </a:r>
            <a:r>
              <a:rPr lang="de-DE" sz="3200" dirty="0"/>
              <a:t> de </a:t>
            </a:r>
            <a:r>
              <a:rPr lang="de-DE" sz="3200" dirty="0" err="1"/>
              <a:t>l'examen</a:t>
            </a:r>
            <a:r>
              <a:rPr lang="de-DE" sz="3200" dirty="0"/>
              <a:t> </a:t>
            </a:r>
            <a:r>
              <a:rPr lang="de-DE" sz="3200" dirty="0" err="1"/>
              <a:t>écrit</a:t>
            </a:r>
            <a:endParaRPr lang="fr-CH" sz="3000" dirty="0"/>
          </a:p>
        </p:txBody>
      </p:sp>
      <p:pic>
        <p:nvPicPr>
          <p:cNvPr id="4" name="Grafik 1" descr="Y:\Logos\odamed\Logo_Odamed_d_f_i.jpg"/>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571750" cy="885825"/>
          </a:xfrm>
          <a:prstGeom prst="rect">
            <a:avLst/>
          </a:prstGeom>
          <a:noFill/>
          <a:ln>
            <a:noFill/>
          </a:ln>
        </p:spPr>
      </p:pic>
      <p:sp>
        <p:nvSpPr>
          <p:cNvPr id="6" name="Rectangle 5"/>
          <p:cNvSpPr/>
          <p:nvPr/>
        </p:nvSpPr>
        <p:spPr>
          <a:xfrm>
            <a:off x="896441" y="1986429"/>
            <a:ext cx="8687174" cy="3139321"/>
          </a:xfrm>
          <a:prstGeom prst="rect">
            <a:avLst/>
          </a:prstGeom>
        </p:spPr>
        <p:txBody>
          <a:bodyPr wrap="square">
            <a:spAutoFit/>
          </a:bodyPr>
          <a:lstStyle/>
          <a:p>
            <a:pPr marL="285750" indent="-285750">
              <a:buFont typeface="Arial" panose="020B0604020202020204" pitchFamily="34" charset="0"/>
              <a:buChar char="•"/>
            </a:pPr>
            <a:r>
              <a:rPr lang="de-DE" dirty="0" err="1"/>
              <a:t>Contenu</a:t>
            </a:r>
            <a:r>
              <a:rPr lang="de-DE" dirty="0"/>
              <a:t> : </a:t>
            </a:r>
            <a:r>
              <a:rPr lang="de-DE" dirty="0" err="1"/>
              <a:t>modules</a:t>
            </a:r>
            <a:r>
              <a:rPr lang="de-DE" dirty="0"/>
              <a:t> </a:t>
            </a:r>
            <a:r>
              <a:rPr lang="de-DE" dirty="0" err="1"/>
              <a:t>obligatoires</a:t>
            </a:r>
            <a:r>
              <a:rPr lang="de-DE" dirty="0"/>
              <a:t> </a:t>
            </a:r>
            <a:r>
              <a:rPr lang="de-DE" dirty="0" err="1"/>
              <a:t>Chronic</a:t>
            </a:r>
            <a:r>
              <a:rPr lang="de-DE" dirty="0"/>
              <a:t> Care Management (</a:t>
            </a:r>
            <a:r>
              <a:rPr lang="de-DE" dirty="0" err="1"/>
              <a:t>modules</a:t>
            </a:r>
            <a:r>
              <a:rPr lang="de-DE" dirty="0"/>
              <a:t> de </a:t>
            </a:r>
            <a:r>
              <a:rPr lang="de-DE" dirty="0" err="1"/>
              <a:t>base</a:t>
            </a:r>
            <a:r>
              <a:rPr lang="de-DE" dirty="0"/>
              <a:t> I et II) et </a:t>
            </a:r>
            <a:r>
              <a:rPr lang="de-DE" dirty="0" err="1"/>
              <a:t>gestion</a:t>
            </a:r>
            <a:r>
              <a:rPr lang="de-DE" dirty="0"/>
              <a:t> de la </a:t>
            </a:r>
            <a:r>
              <a:rPr lang="de-DE" dirty="0" err="1"/>
              <a:t>qualité</a:t>
            </a:r>
            <a:r>
              <a:rPr lang="de-DE" dirty="0"/>
              <a:t> au </a:t>
            </a:r>
            <a:r>
              <a:rPr lang="de-DE" dirty="0" err="1"/>
              <a:t>cabinet</a:t>
            </a:r>
            <a:r>
              <a:rPr lang="de-DE" dirty="0"/>
              <a:t> </a:t>
            </a:r>
            <a:r>
              <a:rPr lang="de-DE" dirty="0" err="1"/>
              <a:t>médical</a:t>
            </a:r>
            <a:r>
              <a:rPr lang="de-DE" dirty="0"/>
              <a:t> (</a:t>
            </a:r>
            <a:r>
              <a:rPr lang="de-DE" dirty="0" err="1"/>
              <a:t>ch</a:t>
            </a:r>
            <a:r>
              <a:rPr lang="de-DE" dirty="0"/>
              <a:t>. 3.7 des </a:t>
            </a:r>
            <a:r>
              <a:rPr lang="de-DE" dirty="0" err="1"/>
              <a:t>directives</a:t>
            </a:r>
            <a:r>
              <a:rPr lang="de-DE" dirty="0"/>
              <a:t> relatives au </a:t>
            </a:r>
            <a:r>
              <a:rPr lang="de-DE" dirty="0" err="1"/>
              <a:t>règlement</a:t>
            </a:r>
            <a:r>
              <a:rPr lang="de-DE" dirty="0"/>
              <a:t> </a:t>
            </a:r>
            <a:r>
              <a:rPr lang="de-DE" dirty="0" err="1"/>
              <a:t>d'examen</a:t>
            </a:r>
            <a:endParaRPr lang="de-DE" dirty="0"/>
          </a:p>
          <a:p>
            <a:pPr marL="285750" indent="-285750">
              <a:buFont typeface="Arial" panose="020B0604020202020204" pitchFamily="34" charset="0"/>
              <a:buChar char="•"/>
            </a:pPr>
            <a:r>
              <a:rPr lang="fr-CH" dirty="0"/>
              <a:t>Informatique sur le lieu d'examen, ordinateur mis à disposition</a:t>
            </a:r>
          </a:p>
          <a:p>
            <a:pPr marL="285750" indent="-285750">
              <a:buFont typeface="Arial" panose="020B0604020202020204" pitchFamily="34" charset="0"/>
              <a:buChar char="•"/>
            </a:pPr>
            <a:r>
              <a:rPr lang="fr-CH" dirty="0"/>
              <a:t>Les données de connexion sont remises le jour de l'examen dans la salle</a:t>
            </a:r>
            <a:endParaRPr lang="de-DE" dirty="0"/>
          </a:p>
          <a:p>
            <a:pPr marL="285750" indent="-285750">
              <a:buFont typeface="Arial" panose="020B0604020202020204" pitchFamily="34" charset="0"/>
              <a:buChar char="•"/>
            </a:pPr>
            <a:r>
              <a:rPr lang="de-DE" dirty="0" err="1"/>
              <a:t>Durée</a:t>
            </a:r>
            <a:r>
              <a:rPr lang="de-DE" dirty="0"/>
              <a:t> 40 </a:t>
            </a:r>
            <a:r>
              <a:rPr lang="de-DE" dirty="0" err="1"/>
              <a:t>minutes</a:t>
            </a:r>
            <a:r>
              <a:rPr lang="de-DE" dirty="0"/>
              <a:t> à </a:t>
            </a:r>
            <a:r>
              <a:rPr lang="de-DE" dirty="0" err="1"/>
              <a:t>partir</a:t>
            </a:r>
            <a:r>
              <a:rPr lang="de-DE" dirty="0"/>
              <a:t> du </a:t>
            </a:r>
            <a:r>
              <a:rPr lang="de-DE" dirty="0" err="1"/>
              <a:t>moment</a:t>
            </a:r>
            <a:r>
              <a:rPr lang="de-DE" dirty="0"/>
              <a:t> </a:t>
            </a:r>
            <a:r>
              <a:rPr lang="de-DE" dirty="0" err="1"/>
              <a:t>où</a:t>
            </a:r>
            <a:r>
              <a:rPr lang="de-DE" dirty="0"/>
              <a:t> la </a:t>
            </a:r>
            <a:r>
              <a:rPr lang="de-DE" dirty="0" err="1"/>
              <a:t>connexion</a:t>
            </a:r>
            <a:r>
              <a:rPr lang="de-DE" dirty="0"/>
              <a:t> </a:t>
            </a:r>
            <a:r>
              <a:rPr lang="de-DE" dirty="0" err="1"/>
              <a:t>est</a:t>
            </a:r>
            <a:r>
              <a:rPr lang="de-DE" dirty="0"/>
              <a:t> </a:t>
            </a:r>
            <a:r>
              <a:rPr lang="de-DE" dirty="0" err="1"/>
              <a:t>effectuée</a:t>
            </a:r>
            <a:endParaRPr lang="de-DE" dirty="0"/>
          </a:p>
          <a:p>
            <a:pPr marL="285750" indent="-285750">
              <a:buFont typeface="Arial" panose="020B0604020202020204" pitchFamily="34" charset="0"/>
              <a:buChar char="•"/>
            </a:pPr>
            <a:r>
              <a:rPr lang="fr-CH" dirty="0"/>
              <a:t>1 à 2 points par réponse, score maximum 64 points</a:t>
            </a:r>
            <a:endParaRPr lang="de-DE" dirty="0"/>
          </a:p>
          <a:p>
            <a:pPr marL="285750" indent="-285750">
              <a:buFont typeface="Arial" panose="020B0604020202020204" pitchFamily="34" charset="0"/>
              <a:buChar char="•"/>
            </a:pPr>
            <a:r>
              <a:rPr lang="de-DE" dirty="0" err="1"/>
              <a:t>Critère</a:t>
            </a:r>
            <a:r>
              <a:rPr lang="de-DE" dirty="0"/>
              <a:t> de </a:t>
            </a:r>
            <a:r>
              <a:rPr lang="de-DE" dirty="0" err="1"/>
              <a:t>notation</a:t>
            </a:r>
            <a:r>
              <a:rPr lang="de-DE" dirty="0"/>
              <a:t> </a:t>
            </a:r>
            <a:r>
              <a:rPr lang="de-DE" dirty="0" err="1"/>
              <a:t>linéaire</a:t>
            </a:r>
            <a:endParaRPr lang="de-DE" dirty="0"/>
          </a:p>
          <a:p>
            <a:pPr marL="285750" indent="-285750">
              <a:buFont typeface="Arial" panose="020B0604020202020204" pitchFamily="34" charset="0"/>
              <a:buChar char="•"/>
            </a:pPr>
            <a:r>
              <a:rPr lang="de-DE" dirty="0" err="1" smtClean="0"/>
              <a:t>Deux</a:t>
            </a:r>
            <a:r>
              <a:rPr lang="de-DE" dirty="0" smtClean="0"/>
              <a:t> </a:t>
            </a:r>
            <a:r>
              <a:rPr lang="de-DE" dirty="0" err="1"/>
              <a:t>séries</a:t>
            </a:r>
            <a:r>
              <a:rPr lang="de-DE" dirty="0"/>
              <a:t> </a:t>
            </a:r>
            <a:r>
              <a:rPr lang="de-DE" dirty="0" err="1" smtClean="0"/>
              <a:t>d‘examens</a:t>
            </a:r>
            <a:r>
              <a:rPr lang="de-DE" dirty="0" smtClean="0"/>
              <a:t> </a:t>
            </a:r>
            <a:r>
              <a:rPr lang="de-DE" dirty="0" err="1" smtClean="0"/>
              <a:t>blancs</a:t>
            </a:r>
            <a:r>
              <a:rPr lang="de-DE" dirty="0" smtClean="0"/>
              <a:t> disponibles</a:t>
            </a:r>
            <a:endParaRPr lang="de-DE" dirty="0"/>
          </a:p>
          <a:p>
            <a:pPr lvl="1"/>
            <a:r>
              <a:rPr lang="de-DE" dirty="0" err="1"/>
              <a:t>Envoi</a:t>
            </a:r>
            <a:r>
              <a:rPr lang="de-DE" dirty="0"/>
              <a:t> des </a:t>
            </a:r>
            <a:r>
              <a:rPr lang="de-DE" dirty="0" err="1"/>
              <a:t>données</a:t>
            </a:r>
            <a:r>
              <a:rPr lang="de-DE" dirty="0"/>
              <a:t> de </a:t>
            </a:r>
            <a:r>
              <a:rPr lang="de-DE" dirty="0" err="1"/>
              <a:t>connexion</a:t>
            </a:r>
            <a:r>
              <a:rPr lang="de-DE" dirty="0"/>
              <a:t> </a:t>
            </a:r>
            <a:r>
              <a:rPr lang="de-DE" dirty="0" err="1" smtClean="0"/>
              <a:t>aux</a:t>
            </a:r>
            <a:r>
              <a:rPr lang="de-DE" dirty="0" smtClean="0"/>
              <a:t> </a:t>
            </a:r>
            <a:r>
              <a:rPr lang="de-DE" dirty="0" err="1" smtClean="0"/>
              <a:t>environs</a:t>
            </a:r>
            <a:r>
              <a:rPr lang="de-DE" dirty="0" smtClean="0"/>
              <a:t> </a:t>
            </a:r>
            <a:r>
              <a:rPr lang="de-DE" dirty="0" err="1" smtClean="0"/>
              <a:t>d‘avril</a:t>
            </a:r>
            <a:r>
              <a:rPr lang="de-DE" dirty="0" smtClean="0"/>
              <a:t> </a:t>
            </a:r>
            <a:r>
              <a:rPr lang="de-DE" dirty="0"/>
              <a:t>2024</a:t>
            </a:r>
          </a:p>
          <a:p>
            <a:pPr lvl="1"/>
            <a:r>
              <a:rPr lang="de-DE" dirty="0" err="1"/>
              <a:t>Possibilités</a:t>
            </a:r>
            <a:r>
              <a:rPr lang="de-DE" dirty="0"/>
              <a:t> </a:t>
            </a:r>
            <a:r>
              <a:rPr lang="de-DE" dirty="0" err="1"/>
              <a:t>d'impression</a:t>
            </a:r>
            <a:r>
              <a:rPr lang="de-DE" dirty="0"/>
              <a:t>, </a:t>
            </a:r>
            <a:r>
              <a:rPr lang="de-DE" dirty="0" err="1"/>
              <a:t>d'évaluation</a:t>
            </a:r>
            <a:r>
              <a:rPr lang="de-DE" dirty="0"/>
              <a:t> et de </a:t>
            </a:r>
            <a:r>
              <a:rPr lang="de-DE" dirty="0" err="1"/>
              <a:t>répétition</a:t>
            </a:r>
            <a:r>
              <a:rPr lang="de-DE" dirty="0"/>
              <a:t> </a:t>
            </a:r>
            <a:r>
              <a:rPr lang="de-DE" dirty="0" err="1"/>
              <a:t>illimitée</a:t>
            </a:r>
            <a:endParaRPr lang="de-DE" dirty="0"/>
          </a:p>
        </p:txBody>
      </p:sp>
    </p:spTree>
    <p:extLst>
      <p:ext uri="{BB962C8B-B14F-4D97-AF65-F5344CB8AC3E}">
        <p14:creationId xmlns:p14="http://schemas.microsoft.com/office/powerpoint/2010/main" val="14631290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58826" y="2430413"/>
            <a:ext cx="7766936" cy="1646302"/>
          </a:xfrm>
        </p:spPr>
        <p:txBody>
          <a:bodyPr/>
          <a:lstStyle/>
          <a:p>
            <a:pPr algn="ctr"/>
            <a:r>
              <a:rPr lang="fr-CH" sz="6000" dirty="0" smtClean="0"/>
              <a:t>L’étude de cas</a:t>
            </a:r>
            <a:endParaRPr lang="fr-CH" sz="6000" dirty="0"/>
          </a:p>
        </p:txBody>
      </p:sp>
      <p:pic>
        <p:nvPicPr>
          <p:cNvPr id="4" name="Grafik 1" descr="Y:\Logos\odamed\Logo_Odamed_d_f_i.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571750" cy="885825"/>
          </a:xfrm>
          <a:prstGeom prst="rect">
            <a:avLst/>
          </a:prstGeom>
          <a:noFill/>
          <a:ln>
            <a:noFill/>
          </a:ln>
        </p:spPr>
      </p:pic>
    </p:spTree>
    <p:extLst>
      <p:ext uri="{BB962C8B-B14F-4D97-AF65-F5344CB8AC3E}">
        <p14:creationId xmlns:p14="http://schemas.microsoft.com/office/powerpoint/2010/main" val="7434490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17563" y="885825"/>
            <a:ext cx="3908373" cy="1646302"/>
          </a:xfrm>
        </p:spPr>
        <p:txBody>
          <a:bodyPr/>
          <a:lstStyle/>
          <a:p>
            <a:pPr algn="ctr"/>
            <a:r>
              <a:rPr lang="fr-CH" sz="4400" dirty="0" smtClean="0"/>
              <a:t>Aperçu</a:t>
            </a:r>
            <a:endParaRPr lang="fr-CH" sz="4400" dirty="0"/>
          </a:p>
        </p:txBody>
      </p:sp>
      <p:pic>
        <p:nvPicPr>
          <p:cNvPr id="4" name="Grafik 1" descr="Y:\Logos\odamed\Logo_Odamed_d_f_i.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571750" cy="885825"/>
          </a:xfrm>
          <a:prstGeom prst="rect">
            <a:avLst/>
          </a:prstGeom>
          <a:noFill/>
          <a:ln>
            <a:noFill/>
          </a:ln>
        </p:spPr>
      </p:pic>
      <p:sp>
        <p:nvSpPr>
          <p:cNvPr id="3" name="ZoneTexte 2"/>
          <p:cNvSpPr txBox="1"/>
          <p:nvPr/>
        </p:nvSpPr>
        <p:spPr>
          <a:xfrm>
            <a:off x="767751" y="2777706"/>
            <a:ext cx="8643668" cy="1754326"/>
          </a:xfrm>
          <a:prstGeom prst="rect">
            <a:avLst/>
          </a:prstGeom>
          <a:noFill/>
        </p:spPr>
        <p:txBody>
          <a:bodyPr wrap="square" rtlCol="0">
            <a:spAutoFit/>
          </a:bodyPr>
          <a:lstStyle/>
          <a:p>
            <a:r>
              <a:rPr lang="fr-CH" dirty="0" smtClean="0"/>
              <a:t>L’étude de cas est un travail écrit individuel d’environ 15-20 pages.</a:t>
            </a:r>
          </a:p>
          <a:p>
            <a:r>
              <a:rPr lang="fr-CH" dirty="0" smtClean="0"/>
              <a:t>37’500 à 50’000 caractères sans les espaces.</a:t>
            </a:r>
            <a:r>
              <a:rPr lang="de-CH" dirty="0"/>
              <a:t/>
            </a:r>
            <a:br>
              <a:rPr lang="de-CH" dirty="0"/>
            </a:br>
            <a:endParaRPr lang="fr-CH" dirty="0"/>
          </a:p>
          <a:p>
            <a:r>
              <a:rPr lang="fr-CH" dirty="0" smtClean="0"/>
              <a:t>L’étude de cas est la base de l’examen oral, constituée de:</a:t>
            </a:r>
          </a:p>
          <a:p>
            <a:pPr marL="285750" indent="-285750">
              <a:buFont typeface="Arial" panose="020B0604020202020204" pitchFamily="34" charset="0"/>
              <a:buChar char="•"/>
            </a:pPr>
            <a:r>
              <a:rPr lang="fr-CH" dirty="0" smtClean="0"/>
              <a:t>La présentation de l’étude de cas</a:t>
            </a:r>
          </a:p>
          <a:p>
            <a:pPr marL="285750" indent="-285750">
              <a:buFont typeface="Arial" panose="020B0604020202020204" pitchFamily="34" charset="0"/>
              <a:buChar char="•"/>
            </a:pPr>
            <a:r>
              <a:rPr lang="fr-CH" dirty="0" smtClean="0"/>
              <a:t>L’entretien professionnel avec les experts sur la base de l’étude de cas</a:t>
            </a:r>
            <a:endParaRPr lang="fr-CH" dirty="0"/>
          </a:p>
        </p:txBody>
      </p:sp>
    </p:spTree>
    <p:extLst>
      <p:ext uri="{BB962C8B-B14F-4D97-AF65-F5344CB8AC3E}">
        <p14:creationId xmlns:p14="http://schemas.microsoft.com/office/powerpoint/2010/main" val="26252364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17563" y="885825"/>
            <a:ext cx="3908373" cy="1646302"/>
          </a:xfrm>
        </p:spPr>
        <p:txBody>
          <a:bodyPr/>
          <a:lstStyle/>
          <a:p>
            <a:pPr algn="ctr"/>
            <a:r>
              <a:rPr lang="fr-CH" sz="4400" dirty="0" smtClean="0"/>
              <a:t>Méthode</a:t>
            </a:r>
            <a:endParaRPr lang="fr-CH" sz="4400" dirty="0"/>
          </a:p>
        </p:txBody>
      </p:sp>
      <p:pic>
        <p:nvPicPr>
          <p:cNvPr id="4" name="Grafik 1" descr="Y:\Logos\odamed\Logo_Odamed_d_f_i.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571750" cy="885825"/>
          </a:xfrm>
          <a:prstGeom prst="rect">
            <a:avLst/>
          </a:prstGeom>
          <a:noFill/>
          <a:ln>
            <a:noFill/>
          </a:ln>
        </p:spPr>
      </p:pic>
      <p:sp>
        <p:nvSpPr>
          <p:cNvPr id="3" name="ZoneTexte 2"/>
          <p:cNvSpPr txBox="1"/>
          <p:nvPr/>
        </p:nvSpPr>
        <p:spPr>
          <a:xfrm>
            <a:off x="767750" y="2777706"/>
            <a:ext cx="9532189" cy="2862322"/>
          </a:xfrm>
          <a:prstGeom prst="rect">
            <a:avLst/>
          </a:prstGeom>
          <a:noFill/>
        </p:spPr>
        <p:txBody>
          <a:bodyPr wrap="square" rtlCol="0">
            <a:spAutoFit/>
          </a:bodyPr>
          <a:lstStyle/>
          <a:p>
            <a:r>
              <a:rPr lang="fr-CH" dirty="0" smtClean="0"/>
              <a:t>L’étude de cas est la description d’un cas donné (thème imposé) et élaboré selon une situation possible dans la pratique.</a:t>
            </a:r>
          </a:p>
          <a:p>
            <a:endParaRPr lang="fr-CH" dirty="0"/>
          </a:p>
          <a:p>
            <a:r>
              <a:rPr lang="fr-CH" dirty="0" smtClean="0"/>
              <a:t>La procédure de l’élaboration de l’étude de cas doit suivre le modèle PDCA et reprendre l’intégralité des étapes du cycle d’action (Plan-planifier/ Do-réaliser/ Check-contrôler, évaluer/ </a:t>
            </a:r>
            <a:r>
              <a:rPr lang="fr-CH" dirty="0" err="1" smtClean="0"/>
              <a:t>Act</a:t>
            </a:r>
            <a:r>
              <a:rPr lang="fr-CH" dirty="0" smtClean="0"/>
              <a:t>-améliorer).</a:t>
            </a:r>
          </a:p>
          <a:p>
            <a:endParaRPr lang="fr-CH" dirty="0"/>
          </a:p>
          <a:p>
            <a:r>
              <a:rPr lang="fr-CH" dirty="0" smtClean="0"/>
              <a:t>Objectif: Les candidates et candidats démontrent leurs compétences d’action sur le plan théorique, ainsi que leur pratique. Ils réalisent les quatre étapes d’un cycle d’action complet et justifient leurs démarches.</a:t>
            </a:r>
            <a:endParaRPr lang="fr-CH" dirty="0"/>
          </a:p>
        </p:txBody>
      </p:sp>
      <p:pic>
        <p:nvPicPr>
          <p:cNvPr id="1026" name="Picture 2" descr="Taking the First Step with the PDCA (Plan-Do-Check-Act) Cycle | K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3844" y="178460"/>
            <a:ext cx="3204458" cy="2183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03663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03495" y="1066979"/>
            <a:ext cx="7491267" cy="1072371"/>
          </a:xfrm>
        </p:spPr>
        <p:txBody>
          <a:bodyPr/>
          <a:lstStyle/>
          <a:p>
            <a:pPr algn="ctr"/>
            <a:r>
              <a:rPr lang="fr-CH" sz="4400" dirty="0" smtClean="0"/>
              <a:t>Thèmes de l’étude de cas</a:t>
            </a:r>
            <a:endParaRPr lang="fr-CH" sz="4400" dirty="0"/>
          </a:p>
        </p:txBody>
      </p:sp>
      <p:pic>
        <p:nvPicPr>
          <p:cNvPr id="4" name="Grafik 1" descr="Y:\Logos\odamed\Logo_Odamed_d_f_i.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571750" cy="885825"/>
          </a:xfrm>
          <a:prstGeom prst="rect">
            <a:avLst/>
          </a:prstGeom>
          <a:noFill/>
          <a:ln>
            <a:noFill/>
          </a:ln>
        </p:spPr>
      </p:pic>
      <p:sp>
        <p:nvSpPr>
          <p:cNvPr id="3" name="ZoneTexte 2"/>
          <p:cNvSpPr txBox="1"/>
          <p:nvPr/>
        </p:nvSpPr>
        <p:spPr>
          <a:xfrm>
            <a:off x="767750" y="2320504"/>
            <a:ext cx="9532189" cy="3970318"/>
          </a:xfrm>
          <a:prstGeom prst="rect">
            <a:avLst/>
          </a:prstGeom>
          <a:noFill/>
        </p:spPr>
        <p:txBody>
          <a:bodyPr wrap="square" rtlCol="0">
            <a:spAutoFit/>
          </a:bodyPr>
          <a:lstStyle/>
          <a:p>
            <a:r>
              <a:rPr lang="fr-CH" dirty="0" smtClean="0"/>
              <a:t>Deux propositions de thème (selon leur spécialisation) sont présentées par </a:t>
            </a:r>
            <a:r>
              <a:rPr lang="fr-CH" dirty="0" err="1" smtClean="0"/>
              <a:t>Odamed</a:t>
            </a:r>
            <a:r>
              <a:rPr lang="fr-CH" dirty="0" smtClean="0"/>
              <a:t> aux candidats, qui en choisissent un. Nous rendons attentif à l’énoncé, soit: l’analyse ou évaluation ou encore création d’un concept, etc.</a:t>
            </a:r>
          </a:p>
          <a:p>
            <a:endParaRPr lang="fr-CH" dirty="0"/>
          </a:p>
          <a:p>
            <a:r>
              <a:rPr lang="fr-CH" dirty="0" smtClean="0"/>
              <a:t>Les thèmes sont orientés sur la pratique, par ex:</a:t>
            </a:r>
          </a:p>
          <a:p>
            <a:pPr marL="285750" indent="-285750">
              <a:buFont typeface="Arial" panose="020B0604020202020204" pitchFamily="34" charset="0"/>
              <a:buChar char="•"/>
            </a:pPr>
            <a:r>
              <a:rPr lang="fr-CH" dirty="0" smtClean="0"/>
              <a:t>«constituez un groupe de patient diabétiques»</a:t>
            </a:r>
          </a:p>
          <a:p>
            <a:pPr marL="285750" indent="-285750">
              <a:buFont typeface="Arial" panose="020B0604020202020204" pitchFamily="34" charset="0"/>
              <a:buChar char="•"/>
            </a:pPr>
            <a:r>
              <a:rPr lang="fr-CH" dirty="0" smtClean="0"/>
              <a:t>«élaborer un conception pour la création d’un plan d’affectation du personnel (ressources humaines)</a:t>
            </a:r>
          </a:p>
          <a:p>
            <a:pPr marL="285750" indent="-285750">
              <a:buFont typeface="Arial" panose="020B0604020202020204" pitchFamily="34" charset="0"/>
              <a:buChar char="•"/>
            </a:pPr>
            <a:endParaRPr lang="fr-CH" dirty="0"/>
          </a:p>
          <a:p>
            <a:r>
              <a:rPr lang="fr-CH" b="1" dirty="0" smtClean="0">
                <a:solidFill>
                  <a:schemeClr val="accent1"/>
                </a:solidFill>
              </a:rPr>
              <a:t>Moyens auxiliaires</a:t>
            </a:r>
            <a:r>
              <a:rPr lang="fr-CH" dirty="0" smtClean="0"/>
              <a:t>:</a:t>
            </a:r>
          </a:p>
          <a:p>
            <a:pPr marL="285750" indent="-285750">
              <a:buFont typeface="Arial" panose="020B0604020202020204" pitchFamily="34" charset="0"/>
              <a:buChar char="•"/>
            </a:pPr>
            <a:r>
              <a:rPr lang="fr-CH" dirty="0" smtClean="0"/>
              <a:t>Tous les cours, internet et la littérature spécialisée de leur choix</a:t>
            </a:r>
          </a:p>
          <a:p>
            <a:pPr marL="285750" indent="-285750">
              <a:buFont typeface="Arial" panose="020B0604020202020204" pitchFamily="34" charset="0"/>
              <a:buChar char="•"/>
            </a:pPr>
            <a:r>
              <a:rPr lang="fr-CH" dirty="0" smtClean="0"/>
              <a:t>Directives pour les différentes parties de l’examen (site </a:t>
            </a:r>
            <a:r>
              <a:rPr lang="fr-CH" dirty="0" err="1" smtClean="0"/>
              <a:t>Odamed</a:t>
            </a:r>
            <a:r>
              <a:rPr lang="fr-CH" dirty="0" smtClean="0"/>
              <a:t>)</a:t>
            </a:r>
          </a:p>
          <a:p>
            <a:pPr marL="285750" indent="-285750">
              <a:buFont typeface="Arial" panose="020B0604020202020204" pitchFamily="34" charset="0"/>
              <a:buChar char="•"/>
            </a:pPr>
            <a:r>
              <a:rPr lang="fr-CH" dirty="0" smtClean="0"/>
              <a:t>Les critères d’évaluation des composantes de l’examen (protocole d’évaluation)</a:t>
            </a:r>
          </a:p>
          <a:p>
            <a:pPr marL="285750" indent="-285750">
              <a:buFont typeface="Arial" panose="020B0604020202020204" pitchFamily="34" charset="0"/>
              <a:buChar char="•"/>
            </a:pPr>
            <a:r>
              <a:rPr lang="fr-CH" dirty="0" smtClean="0"/>
              <a:t>Fiche technique pour l’indication correcte des sources</a:t>
            </a:r>
          </a:p>
        </p:txBody>
      </p:sp>
    </p:spTree>
    <p:extLst>
      <p:ext uri="{BB962C8B-B14F-4D97-AF65-F5344CB8AC3E}">
        <p14:creationId xmlns:p14="http://schemas.microsoft.com/office/powerpoint/2010/main" val="30678997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67750" y="885825"/>
            <a:ext cx="8499342" cy="1072371"/>
          </a:xfrm>
        </p:spPr>
        <p:txBody>
          <a:bodyPr/>
          <a:lstStyle/>
          <a:p>
            <a:pPr algn="l"/>
            <a:r>
              <a:rPr lang="fr-CH" sz="3200" dirty="0" smtClean="0"/>
              <a:t>Proposition: Structure de l’étude de cas</a:t>
            </a:r>
            <a:endParaRPr lang="fr-CH" sz="3200" dirty="0"/>
          </a:p>
        </p:txBody>
      </p:sp>
      <p:pic>
        <p:nvPicPr>
          <p:cNvPr id="4" name="Grafik 1" descr="Y:\Logos\odamed\Logo_Odamed_d_f_i.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571750" cy="885825"/>
          </a:xfrm>
          <a:prstGeom prst="rect">
            <a:avLst/>
          </a:prstGeom>
          <a:noFill/>
          <a:ln>
            <a:noFill/>
          </a:ln>
        </p:spPr>
      </p:pic>
      <p:sp>
        <p:nvSpPr>
          <p:cNvPr id="3" name="ZoneTexte 2"/>
          <p:cNvSpPr txBox="1"/>
          <p:nvPr/>
        </p:nvSpPr>
        <p:spPr>
          <a:xfrm>
            <a:off x="767750" y="2320504"/>
            <a:ext cx="9532189" cy="3970318"/>
          </a:xfrm>
          <a:prstGeom prst="rect">
            <a:avLst/>
          </a:prstGeom>
          <a:noFill/>
        </p:spPr>
        <p:txBody>
          <a:bodyPr wrap="square" rtlCol="0">
            <a:spAutoFit/>
          </a:bodyPr>
          <a:lstStyle/>
          <a:p>
            <a:pPr marL="285750" indent="-285750">
              <a:buFont typeface="Wingdings" panose="05000000000000000000" pitchFamily="2" charset="2"/>
              <a:buChar char="Ø"/>
            </a:pPr>
            <a:r>
              <a:rPr lang="fr-CH" dirty="0" smtClean="0"/>
              <a:t>Page de titre</a:t>
            </a:r>
          </a:p>
          <a:p>
            <a:pPr marL="285750" indent="-285750">
              <a:buFont typeface="Wingdings" panose="05000000000000000000" pitchFamily="2" charset="2"/>
              <a:buChar char="Ø"/>
            </a:pPr>
            <a:r>
              <a:rPr lang="fr-CH" dirty="0" smtClean="0"/>
              <a:t>Table des matières</a:t>
            </a:r>
          </a:p>
          <a:p>
            <a:pPr marL="285750" indent="-285750">
              <a:buFont typeface="Wingdings" panose="05000000000000000000" pitchFamily="2" charset="2"/>
              <a:buChar char="Ø"/>
            </a:pPr>
            <a:r>
              <a:rPr lang="fr-CH" dirty="0" smtClean="0"/>
              <a:t>Introduction (en option)</a:t>
            </a:r>
          </a:p>
          <a:p>
            <a:pPr marL="285750" indent="-285750">
              <a:buFont typeface="Wingdings" panose="05000000000000000000" pitchFamily="2" charset="2"/>
              <a:buChar char="Ø"/>
            </a:pPr>
            <a:r>
              <a:rPr lang="fr-CH" dirty="0" smtClean="0"/>
              <a:t>Partie principale</a:t>
            </a:r>
          </a:p>
          <a:p>
            <a:r>
              <a:rPr lang="fr-CH" dirty="0"/>
              <a:t> </a:t>
            </a:r>
            <a:r>
              <a:rPr lang="fr-CH" dirty="0" smtClean="0"/>
              <a:t>   Plan</a:t>
            </a:r>
          </a:p>
          <a:p>
            <a:r>
              <a:rPr lang="fr-CH" dirty="0"/>
              <a:t> </a:t>
            </a:r>
            <a:r>
              <a:rPr lang="fr-CH" dirty="0" smtClean="0"/>
              <a:t>   Do</a:t>
            </a:r>
          </a:p>
          <a:p>
            <a:r>
              <a:rPr lang="fr-CH" dirty="0"/>
              <a:t> </a:t>
            </a:r>
            <a:r>
              <a:rPr lang="fr-CH" dirty="0" smtClean="0"/>
              <a:t>   Check</a:t>
            </a:r>
          </a:p>
          <a:p>
            <a:r>
              <a:rPr lang="fr-CH" dirty="0"/>
              <a:t> </a:t>
            </a:r>
            <a:r>
              <a:rPr lang="fr-CH" dirty="0" smtClean="0"/>
              <a:t>   </a:t>
            </a:r>
            <a:r>
              <a:rPr lang="fr-CH" dirty="0" err="1" smtClean="0"/>
              <a:t>Act</a:t>
            </a:r>
            <a:endParaRPr lang="fr-CH" dirty="0" smtClean="0"/>
          </a:p>
          <a:p>
            <a:pPr marL="285750" indent="-285750">
              <a:buFont typeface="Wingdings" panose="05000000000000000000" pitchFamily="2" charset="2"/>
              <a:buChar char="Ø"/>
            </a:pPr>
            <a:r>
              <a:rPr lang="fr-CH" dirty="0" smtClean="0"/>
              <a:t>Résumé et réflexions (constations recueillies du travail de l’étude de cas et conclusion personnelles)</a:t>
            </a:r>
          </a:p>
          <a:p>
            <a:pPr marL="285750" indent="-285750">
              <a:buFont typeface="Wingdings" panose="05000000000000000000" pitchFamily="2" charset="2"/>
              <a:buChar char="Ø"/>
            </a:pPr>
            <a:r>
              <a:rPr lang="fr-CH" dirty="0" smtClean="0"/>
              <a:t>Répertoire des sources, illustrations et graphiques</a:t>
            </a:r>
          </a:p>
          <a:p>
            <a:pPr marL="285750" indent="-285750">
              <a:buFont typeface="Wingdings" panose="05000000000000000000" pitchFamily="2" charset="2"/>
              <a:buChar char="Ø"/>
            </a:pPr>
            <a:r>
              <a:rPr lang="fr-CH" dirty="0" smtClean="0"/>
              <a:t>Déclaration d’</a:t>
            </a:r>
            <a:r>
              <a:rPr lang="fr-CH" dirty="0" err="1" smtClean="0"/>
              <a:t>autenticité</a:t>
            </a:r>
            <a:endParaRPr lang="fr-CH" dirty="0" smtClean="0"/>
          </a:p>
          <a:p>
            <a:pPr marL="285750" indent="-285750">
              <a:buFont typeface="Wingdings" panose="05000000000000000000" pitchFamily="2" charset="2"/>
              <a:buChar char="Ø"/>
            </a:pPr>
            <a:r>
              <a:rPr lang="fr-CH" dirty="0" smtClean="0"/>
              <a:t>Annexes</a:t>
            </a:r>
          </a:p>
          <a:p>
            <a:pPr marL="285750" indent="-285750">
              <a:buFont typeface="Wingdings" panose="05000000000000000000" pitchFamily="2" charset="2"/>
              <a:buChar char="Ø"/>
            </a:pPr>
            <a:endParaRPr lang="fr-CH" dirty="0"/>
          </a:p>
        </p:txBody>
      </p:sp>
    </p:spTree>
    <p:extLst>
      <p:ext uri="{BB962C8B-B14F-4D97-AF65-F5344CB8AC3E}">
        <p14:creationId xmlns:p14="http://schemas.microsoft.com/office/powerpoint/2010/main" val="29064125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67750" y="885825"/>
            <a:ext cx="6927012" cy="1072371"/>
          </a:xfrm>
        </p:spPr>
        <p:txBody>
          <a:bodyPr/>
          <a:lstStyle/>
          <a:p>
            <a:pPr algn="l"/>
            <a:r>
              <a:rPr lang="fr-CH" sz="3600" dirty="0" smtClean="0"/>
              <a:t>Etape 1: Plan-planifier</a:t>
            </a:r>
            <a:endParaRPr lang="fr-CH" sz="3600" dirty="0"/>
          </a:p>
        </p:txBody>
      </p:sp>
      <p:pic>
        <p:nvPicPr>
          <p:cNvPr id="4" name="Grafik 1" descr="Y:\Logos\odamed\Logo_Odamed_d_f_i.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571750" cy="885825"/>
          </a:xfrm>
          <a:prstGeom prst="rect">
            <a:avLst/>
          </a:prstGeom>
          <a:noFill/>
          <a:ln>
            <a:noFill/>
          </a:ln>
        </p:spPr>
      </p:pic>
      <p:sp>
        <p:nvSpPr>
          <p:cNvPr id="3" name="ZoneTexte 2"/>
          <p:cNvSpPr txBox="1"/>
          <p:nvPr/>
        </p:nvSpPr>
        <p:spPr>
          <a:xfrm>
            <a:off x="767750" y="2320504"/>
            <a:ext cx="9532189" cy="3970318"/>
          </a:xfrm>
          <a:prstGeom prst="rect">
            <a:avLst/>
          </a:prstGeom>
          <a:noFill/>
        </p:spPr>
        <p:txBody>
          <a:bodyPr wrap="square" rtlCol="0">
            <a:spAutoFit/>
          </a:bodyPr>
          <a:lstStyle/>
          <a:p>
            <a:r>
              <a:rPr lang="fr-CH" dirty="0" smtClean="0"/>
              <a:t>Dans cette étape, le sujet et la situation actuelle sont décrites. Les causes du problème sont analysées. De plus, la situation souhaitée est formulée et des variantes sont définies pour atteindre les objectifs.</a:t>
            </a:r>
          </a:p>
          <a:p>
            <a:endParaRPr lang="fr-CH" dirty="0"/>
          </a:p>
          <a:p>
            <a:r>
              <a:rPr lang="fr-CH" u="sng" dirty="0" smtClean="0"/>
              <a:t>Indications sur le contenu</a:t>
            </a:r>
            <a:endParaRPr lang="fr-CH" dirty="0" smtClean="0"/>
          </a:p>
          <a:p>
            <a:endParaRPr lang="fr-CH" u="sng" dirty="0"/>
          </a:p>
          <a:p>
            <a:pPr marL="285750" indent="-285750">
              <a:buFont typeface="Arial" panose="020B0604020202020204" pitchFamily="34" charset="0"/>
              <a:buChar char="•"/>
            </a:pPr>
            <a:r>
              <a:rPr lang="fr-CH" dirty="0" smtClean="0"/>
              <a:t>Description du cabinet et des collaborateurs, ainsi que de la situation </a:t>
            </a:r>
            <a:r>
              <a:rPr lang="fr-CH" dirty="0" err="1" smtClean="0"/>
              <a:t>intiale</a:t>
            </a:r>
            <a:r>
              <a:rPr lang="fr-CH" dirty="0" smtClean="0"/>
              <a:t>*</a:t>
            </a:r>
          </a:p>
          <a:p>
            <a:pPr marL="285750" indent="-285750">
              <a:buFont typeface="Arial" panose="020B0604020202020204" pitchFamily="34" charset="0"/>
              <a:buChar char="•"/>
            </a:pPr>
            <a:r>
              <a:rPr lang="fr-CH" dirty="0" smtClean="0"/>
              <a:t>Analyse de la situation initiale, description du sujet/problème, récolte des informations, des causes, des facteurs d’influence*</a:t>
            </a:r>
          </a:p>
          <a:p>
            <a:pPr marL="285750" indent="-285750">
              <a:buFont typeface="Arial" panose="020B0604020202020204" pitchFamily="34" charset="0"/>
              <a:buChar char="•"/>
            </a:pPr>
            <a:r>
              <a:rPr lang="fr-CH" dirty="0" smtClean="0"/>
              <a:t>Formulation des objectifs à atteindre*</a:t>
            </a:r>
          </a:p>
          <a:p>
            <a:pPr marL="285750" indent="-285750">
              <a:buFont typeface="Arial" panose="020B0604020202020204" pitchFamily="34" charset="0"/>
              <a:buChar char="•"/>
            </a:pPr>
            <a:r>
              <a:rPr lang="fr-CH" dirty="0" smtClean="0"/>
              <a:t>Réflexion/approche de l’action*</a:t>
            </a:r>
          </a:p>
          <a:p>
            <a:pPr marL="285750" indent="-285750">
              <a:buFont typeface="Arial" panose="020B0604020202020204" pitchFamily="34" charset="0"/>
              <a:buChar char="•"/>
            </a:pPr>
            <a:r>
              <a:rPr lang="fr-CH" dirty="0" smtClean="0"/>
              <a:t>Indiquer les ressources théoriques importantes pour ce projet*</a:t>
            </a:r>
          </a:p>
          <a:p>
            <a:pPr marL="285750" indent="-285750">
              <a:buFont typeface="Arial" panose="020B0604020202020204" pitchFamily="34" charset="0"/>
              <a:buChar char="•"/>
            </a:pPr>
            <a:r>
              <a:rPr lang="fr-CH" dirty="0" smtClean="0"/>
              <a:t>Décision concrète et fondée pour réaliser ce projet*</a:t>
            </a:r>
          </a:p>
          <a:p>
            <a:pPr marL="285750" indent="-285750">
              <a:buFont typeface="Arial" panose="020B0604020202020204" pitchFamily="34" charset="0"/>
              <a:buChar char="•"/>
            </a:pPr>
            <a:r>
              <a:rPr lang="fr-CH" dirty="0" smtClean="0"/>
              <a:t>Développement d’un plan d’action concret et structuré*</a:t>
            </a:r>
            <a:endParaRPr lang="fr-CH" dirty="0"/>
          </a:p>
        </p:txBody>
      </p:sp>
      <p:sp>
        <p:nvSpPr>
          <p:cNvPr id="5" name="Ellipse 4"/>
          <p:cNvSpPr/>
          <p:nvPr/>
        </p:nvSpPr>
        <p:spPr>
          <a:xfrm>
            <a:off x="7694762" y="4477109"/>
            <a:ext cx="3191774" cy="1915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500" dirty="0" smtClean="0"/>
              <a:t>Ces indications avec * ne sont pas à considérer comme des sous-titres imposés. De même pour les différentes étapes du PDCA</a:t>
            </a:r>
            <a:endParaRPr lang="fr-CH" sz="1500" dirty="0"/>
          </a:p>
        </p:txBody>
      </p:sp>
    </p:spTree>
    <p:extLst>
      <p:ext uri="{BB962C8B-B14F-4D97-AF65-F5344CB8AC3E}">
        <p14:creationId xmlns:p14="http://schemas.microsoft.com/office/powerpoint/2010/main" val="1852369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67750" y="885825"/>
            <a:ext cx="6927012" cy="1072371"/>
          </a:xfrm>
        </p:spPr>
        <p:txBody>
          <a:bodyPr/>
          <a:lstStyle/>
          <a:p>
            <a:pPr algn="l"/>
            <a:r>
              <a:rPr lang="fr-CH" sz="3600" dirty="0" smtClean="0"/>
              <a:t>Etape 2: Do-réaliser</a:t>
            </a:r>
            <a:endParaRPr lang="fr-CH" sz="3600" dirty="0"/>
          </a:p>
        </p:txBody>
      </p:sp>
      <p:pic>
        <p:nvPicPr>
          <p:cNvPr id="4" name="Grafik 1" descr="Y:\Logos\odamed\Logo_Odamed_d_f_i.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571750" cy="885825"/>
          </a:xfrm>
          <a:prstGeom prst="rect">
            <a:avLst/>
          </a:prstGeom>
          <a:noFill/>
          <a:ln>
            <a:noFill/>
          </a:ln>
        </p:spPr>
      </p:pic>
      <p:sp>
        <p:nvSpPr>
          <p:cNvPr id="3" name="ZoneTexte 2"/>
          <p:cNvSpPr txBox="1"/>
          <p:nvPr/>
        </p:nvSpPr>
        <p:spPr>
          <a:xfrm>
            <a:off x="767750" y="2320504"/>
            <a:ext cx="9532189" cy="2862322"/>
          </a:xfrm>
          <a:prstGeom prst="rect">
            <a:avLst/>
          </a:prstGeom>
          <a:noFill/>
        </p:spPr>
        <p:txBody>
          <a:bodyPr wrap="square" rtlCol="0">
            <a:spAutoFit/>
          </a:bodyPr>
          <a:lstStyle/>
          <a:p>
            <a:r>
              <a:rPr lang="fr-CH" dirty="0" smtClean="0"/>
              <a:t>Dans cette étape, les actions et les mesures concrètes pour atteindre les objectifs sont décrites.</a:t>
            </a:r>
          </a:p>
          <a:p>
            <a:endParaRPr lang="fr-CH" dirty="0"/>
          </a:p>
          <a:p>
            <a:r>
              <a:rPr lang="fr-CH" u="sng" dirty="0" smtClean="0"/>
              <a:t>Indications sur le contenu</a:t>
            </a:r>
            <a:endParaRPr lang="fr-CH" dirty="0" smtClean="0"/>
          </a:p>
          <a:p>
            <a:endParaRPr lang="fr-CH" u="sng" dirty="0"/>
          </a:p>
          <a:p>
            <a:pPr marL="285750" indent="-285750">
              <a:buFont typeface="Arial" panose="020B0604020202020204" pitchFamily="34" charset="0"/>
              <a:buChar char="•"/>
            </a:pPr>
            <a:r>
              <a:rPr lang="fr-CH" dirty="0" smtClean="0"/>
              <a:t>Mise en œuvre structurée et fondée sur le plan d’action</a:t>
            </a:r>
          </a:p>
          <a:p>
            <a:pPr marL="285750" indent="-285750">
              <a:buFont typeface="Arial" panose="020B0604020202020204" pitchFamily="34" charset="0"/>
              <a:buChar char="•"/>
            </a:pPr>
            <a:r>
              <a:rPr lang="fr-CH" dirty="0" smtClean="0"/>
              <a:t>Procédure dans la situation et règles de conduite importantes</a:t>
            </a:r>
          </a:p>
          <a:p>
            <a:pPr marL="285750" indent="-285750">
              <a:buFont typeface="Arial" panose="020B0604020202020204" pitchFamily="34" charset="0"/>
              <a:buChar char="•"/>
            </a:pPr>
            <a:r>
              <a:rPr lang="fr-CH" dirty="0" smtClean="0"/>
              <a:t>Documentation des observations et du processus de la mise en œuvre</a:t>
            </a:r>
          </a:p>
          <a:p>
            <a:pPr marL="285750" indent="-285750">
              <a:buFont typeface="Arial" panose="020B0604020202020204" pitchFamily="34" charset="0"/>
              <a:buChar char="•"/>
            </a:pPr>
            <a:r>
              <a:rPr lang="fr-CH" dirty="0" smtClean="0"/>
              <a:t>Description des outils de recueil des données</a:t>
            </a:r>
          </a:p>
          <a:p>
            <a:pPr marL="285750" indent="-285750">
              <a:buFont typeface="Arial" panose="020B0604020202020204" pitchFamily="34" charset="0"/>
              <a:buChar char="•"/>
            </a:pPr>
            <a:r>
              <a:rPr lang="fr-CH" dirty="0" smtClean="0"/>
              <a:t>Documentation des mesures appliquées et </a:t>
            </a:r>
            <a:r>
              <a:rPr lang="fr-CH" smtClean="0"/>
              <a:t>des résultats</a:t>
            </a:r>
            <a:endParaRPr lang="fr-CH" dirty="0"/>
          </a:p>
        </p:txBody>
      </p:sp>
    </p:spTree>
    <p:extLst>
      <p:ext uri="{BB962C8B-B14F-4D97-AF65-F5344CB8AC3E}">
        <p14:creationId xmlns:p14="http://schemas.microsoft.com/office/powerpoint/2010/main" val="22225678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67750" y="885825"/>
            <a:ext cx="7634378" cy="1072371"/>
          </a:xfrm>
        </p:spPr>
        <p:txBody>
          <a:bodyPr/>
          <a:lstStyle/>
          <a:p>
            <a:pPr algn="l"/>
            <a:r>
              <a:rPr lang="fr-CH" sz="3600" dirty="0" smtClean="0"/>
              <a:t>Etape 3: </a:t>
            </a:r>
            <a:r>
              <a:rPr lang="fr-CH" sz="3600" dirty="0" err="1" smtClean="0"/>
              <a:t>Chek</a:t>
            </a:r>
            <a:r>
              <a:rPr lang="fr-CH" sz="3600" dirty="0" smtClean="0"/>
              <a:t> – contrôler, évaluer</a:t>
            </a:r>
            <a:endParaRPr lang="fr-CH" sz="3600" dirty="0"/>
          </a:p>
        </p:txBody>
      </p:sp>
      <p:pic>
        <p:nvPicPr>
          <p:cNvPr id="4" name="Grafik 1" descr="Y:\Logos\odamed\Logo_Odamed_d_f_i.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571750" cy="885825"/>
          </a:xfrm>
          <a:prstGeom prst="rect">
            <a:avLst/>
          </a:prstGeom>
          <a:noFill/>
          <a:ln>
            <a:noFill/>
          </a:ln>
        </p:spPr>
      </p:pic>
      <p:sp>
        <p:nvSpPr>
          <p:cNvPr id="3" name="ZoneTexte 2"/>
          <p:cNvSpPr txBox="1"/>
          <p:nvPr/>
        </p:nvSpPr>
        <p:spPr>
          <a:xfrm>
            <a:off x="767750" y="2320504"/>
            <a:ext cx="9532189" cy="2308324"/>
          </a:xfrm>
          <a:prstGeom prst="rect">
            <a:avLst/>
          </a:prstGeom>
          <a:noFill/>
        </p:spPr>
        <p:txBody>
          <a:bodyPr wrap="square" rtlCol="0">
            <a:spAutoFit/>
          </a:bodyPr>
          <a:lstStyle/>
          <a:p>
            <a:r>
              <a:rPr lang="fr-CH" dirty="0" smtClean="0"/>
              <a:t>Dans cette étape, l’expérience acquise dans la mise en œuvre des mesures et les résultats obtenus sont reflétés et évalués. Si nécessaire, les mesures seront révisées.</a:t>
            </a:r>
          </a:p>
          <a:p>
            <a:endParaRPr lang="fr-CH" dirty="0"/>
          </a:p>
          <a:p>
            <a:r>
              <a:rPr lang="fr-CH" u="sng" dirty="0" smtClean="0"/>
              <a:t>Indications sur le contenu</a:t>
            </a:r>
            <a:endParaRPr lang="fr-CH" dirty="0" smtClean="0"/>
          </a:p>
          <a:p>
            <a:endParaRPr lang="fr-CH" u="sng" dirty="0"/>
          </a:p>
          <a:p>
            <a:pPr marL="285750" indent="-285750">
              <a:buFont typeface="Arial" panose="020B0604020202020204" pitchFamily="34" charset="0"/>
              <a:buChar char="•"/>
            </a:pPr>
            <a:r>
              <a:rPr lang="fr-CH" dirty="0" smtClean="0"/>
              <a:t>Analyse et évaluation des données obtenues et évaluation des résultats</a:t>
            </a:r>
          </a:p>
          <a:p>
            <a:pPr marL="285750" indent="-285750">
              <a:buFont typeface="Arial" panose="020B0604020202020204" pitchFamily="34" charset="0"/>
              <a:buChar char="•"/>
            </a:pPr>
            <a:r>
              <a:rPr lang="fr-CH" dirty="0" smtClean="0"/>
              <a:t>Comparaison et vérification des données obtenues par rapports aux objectifs à </a:t>
            </a:r>
          </a:p>
          <a:p>
            <a:r>
              <a:rPr lang="fr-CH" dirty="0"/>
              <a:t> </a:t>
            </a:r>
            <a:r>
              <a:rPr lang="fr-CH" dirty="0" smtClean="0"/>
              <a:t>   atteindre de la phase de planification</a:t>
            </a:r>
            <a:endParaRPr lang="fr-CH" dirty="0"/>
          </a:p>
        </p:txBody>
      </p:sp>
    </p:spTree>
    <p:extLst>
      <p:ext uri="{BB962C8B-B14F-4D97-AF65-F5344CB8AC3E}">
        <p14:creationId xmlns:p14="http://schemas.microsoft.com/office/powerpoint/2010/main" val="35439726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67750" y="885825"/>
            <a:ext cx="7634378" cy="1072371"/>
          </a:xfrm>
        </p:spPr>
        <p:txBody>
          <a:bodyPr/>
          <a:lstStyle/>
          <a:p>
            <a:pPr algn="l"/>
            <a:r>
              <a:rPr lang="fr-CH" sz="3600" dirty="0" smtClean="0"/>
              <a:t>Etape 4 : </a:t>
            </a:r>
            <a:r>
              <a:rPr lang="fr-CH" sz="3600" dirty="0" err="1" smtClean="0"/>
              <a:t>Act</a:t>
            </a:r>
            <a:r>
              <a:rPr lang="fr-CH" sz="3600" dirty="0" smtClean="0"/>
              <a:t> - améliorer</a:t>
            </a:r>
            <a:endParaRPr lang="fr-CH" sz="3600" dirty="0"/>
          </a:p>
        </p:txBody>
      </p:sp>
      <p:pic>
        <p:nvPicPr>
          <p:cNvPr id="4" name="Grafik 1" descr="Y:\Logos\odamed\Logo_Odamed_d_f_i.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571750" cy="885825"/>
          </a:xfrm>
          <a:prstGeom prst="rect">
            <a:avLst/>
          </a:prstGeom>
          <a:noFill/>
          <a:ln>
            <a:noFill/>
          </a:ln>
        </p:spPr>
      </p:pic>
      <p:sp>
        <p:nvSpPr>
          <p:cNvPr id="3" name="ZoneTexte 2"/>
          <p:cNvSpPr txBox="1"/>
          <p:nvPr/>
        </p:nvSpPr>
        <p:spPr>
          <a:xfrm>
            <a:off x="767750" y="2320504"/>
            <a:ext cx="9532189" cy="3139321"/>
          </a:xfrm>
          <a:prstGeom prst="rect">
            <a:avLst/>
          </a:prstGeom>
          <a:noFill/>
        </p:spPr>
        <p:txBody>
          <a:bodyPr wrap="square" rtlCol="0">
            <a:spAutoFit/>
          </a:bodyPr>
          <a:lstStyle/>
          <a:p>
            <a:r>
              <a:rPr lang="fr-CH" dirty="0" smtClean="0"/>
              <a:t>Dans cette étape, l’expérience acquise lors du processus de traitement du sujet et de résolution du problème est évaluée. Des normes pour la procédure futures seront définies</a:t>
            </a:r>
          </a:p>
          <a:p>
            <a:endParaRPr lang="fr-CH" dirty="0"/>
          </a:p>
          <a:p>
            <a:r>
              <a:rPr lang="fr-CH" u="sng" dirty="0" smtClean="0"/>
              <a:t>Indications sur le contenu</a:t>
            </a:r>
            <a:endParaRPr lang="fr-CH" dirty="0" smtClean="0"/>
          </a:p>
          <a:p>
            <a:endParaRPr lang="fr-CH" u="sng" dirty="0"/>
          </a:p>
          <a:p>
            <a:pPr marL="285750" indent="-285750">
              <a:buFont typeface="Arial" panose="020B0604020202020204" pitchFamily="34" charset="0"/>
              <a:buChar char="•"/>
            </a:pPr>
            <a:r>
              <a:rPr lang="fr-CH" dirty="0" smtClean="0"/>
              <a:t>Déterminer les causes des écarts entre l’objectif visée et les résultats obtenus</a:t>
            </a:r>
          </a:p>
          <a:p>
            <a:pPr marL="285750" indent="-285750">
              <a:buFont typeface="Arial" panose="020B0604020202020204" pitchFamily="34" charset="0"/>
              <a:buChar char="•"/>
            </a:pPr>
            <a:r>
              <a:rPr lang="fr-CH" dirty="0" smtClean="0"/>
              <a:t>Raisons compréhensibles des différences ou des divergences</a:t>
            </a:r>
          </a:p>
          <a:p>
            <a:pPr marL="285750" indent="-285750">
              <a:buFont typeface="Arial" panose="020B0604020202020204" pitchFamily="34" charset="0"/>
              <a:buChar char="•"/>
            </a:pPr>
            <a:r>
              <a:rPr lang="fr-CH" dirty="0" smtClean="0"/>
              <a:t>Formulation de nouveaux objectifs et définition des mesures d’amélioration</a:t>
            </a:r>
          </a:p>
          <a:p>
            <a:pPr marL="285750" indent="-285750">
              <a:buFont typeface="Arial" panose="020B0604020202020204" pitchFamily="34" charset="0"/>
              <a:buChar char="•"/>
            </a:pPr>
            <a:r>
              <a:rPr lang="fr-CH" dirty="0" smtClean="0"/>
              <a:t>Lorsque la situation réelle et la situation cible correspondent: standardiser et mettre en œuvre les résultats</a:t>
            </a:r>
          </a:p>
          <a:p>
            <a:pPr marL="285750" indent="-285750">
              <a:buFont typeface="Arial" panose="020B0604020202020204" pitchFamily="34" charset="0"/>
              <a:buChar char="•"/>
            </a:pPr>
            <a:r>
              <a:rPr lang="fr-CH" dirty="0" smtClean="0"/>
              <a:t>Documenter le processus et le plan révisé</a:t>
            </a:r>
          </a:p>
        </p:txBody>
      </p:sp>
    </p:spTree>
    <p:extLst>
      <p:ext uri="{BB962C8B-B14F-4D97-AF65-F5344CB8AC3E}">
        <p14:creationId xmlns:p14="http://schemas.microsoft.com/office/powerpoint/2010/main" val="34505981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964275" y="1291569"/>
            <a:ext cx="3942003" cy="645296"/>
          </a:xfrm>
        </p:spPr>
        <p:txBody>
          <a:bodyPr/>
          <a:lstStyle/>
          <a:p>
            <a:pPr algn="ctr"/>
            <a:r>
              <a:rPr lang="de-DE" sz="3600" dirty="0" err="1"/>
              <a:t>Déroulement</a:t>
            </a:r>
            <a:endParaRPr lang="fr-CH" sz="3600" dirty="0"/>
          </a:p>
        </p:txBody>
      </p:sp>
      <p:pic>
        <p:nvPicPr>
          <p:cNvPr id="4" name="Grafik 1" descr="Y:\Logos\odamed\Logo_Odamed_d_f_i.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571750" cy="885825"/>
          </a:xfrm>
          <a:prstGeom prst="rect">
            <a:avLst/>
          </a:prstGeom>
          <a:noFill/>
          <a:ln>
            <a:noFill/>
          </a:ln>
        </p:spPr>
      </p:pic>
      <p:sp>
        <p:nvSpPr>
          <p:cNvPr id="5" name="Rectangle 4"/>
          <p:cNvSpPr/>
          <p:nvPr/>
        </p:nvSpPr>
        <p:spPr>
          <a:xfrm>
            <a:off x="1424594" y="2342609"/>
            <a:ext cx="6096000" cy="1477328"/>
          </a:xfrm>
          <a:prstGeom prst="rect">
            <a:avLst/>
          </a:prstGeom>
        </p:spPr>
        <p:txBody>
          <a:bodyPr>
            <a:spAutoFit/>
          </a:bodyPr>
          <a:lstStyle/>
          <a:p>
            <a:pPr marL="514350" indent="-514350">
              <a:buFont typeface="+mj-lt"/>
              <a:buAutoNum type="arabicPeriod"/>
            </a:pPr>
            <a:r>
              <a:rPr lang="de-DE" dirty="0" err="1"/>
              <a:t>Généralités</a:t>
            </a:r>
            <a:r>
              <a:rPr lang="de-DE" dirty="0"/>
              <a:t> </a:t>
            </a:r>
            <a:r>
              <a:rPr lang="de-DE" dirty="0" err="1"/>
              <a:t>sur</a:t>
            </a:r>
            <a:r>
              <a:rPr lang="de-DE" dirty="0"/>
              <a:t> </a:t>
            </a:r>
            <a:r>
              <a:rPr lang="de-DE" dirty="0" err="1"/>
              <a:t>l'examen</a:t>
            </a:r>
            <a:r>
              <a:rPr lang="de-DE" dirty="0"/>
              <a:t> </a:t>
            </a:r>
          </a:p>
          <a:p>
            <a:pPr marL="514350" indent="-514350">
              <a:buFont typeface="+mj-lt"/>
              <a:buAutoNum type="arabicPeriod"/>
            </a:pPr>
            <a:r>
              <a:rPr lang="de-DE" dirty="0"/>
              <a:t>Organisation de </a:t>
            </a:r>
            <a:r>
              <a:rPr lang="de-DE" dirty="0" err="1"/>
              <a:t>l'examen</a:t>
            </a:r>
            <a:r>
              <a:rPr lang="de-DE" dirty="0"/>
              <a:t> et </a:t>
            </a:r>
            <a:r>
              <a:rPr lang="de-DE" dirty="0" err="1"/>
              <a:t>dates</a:t>
            </a:r>
            <a:r>
              <a:rPr lang="de-DE" dirty="0"/>
              <a:t> </a:t>
            </a:r>
          </a:p>
          <a:p>
            <a:pPr marL="514350" indent="-514350">
              <a:buFont typeface="+mj-lt"/>
              <a:buAutoNum type="arabicPeriod"/>
            </a:pPr>
            <a:r>
              <a:rPr lang="de-DE" dirty="0"/>
              <a:t>Examen </a:t>
            </a:r>
            <a:r>
              <a:rPr lang="de-DE" dirty="0" err="1"/>
              <a:t>écrit</a:t>
            </a:r>
            <a:r>
              <a:rPr lang="de-DE" dirty="0"/>
              <a:t> </a:t>
            </a:r>
          </a:p>
          <a:p>
            <a:pPr marL="514350" indent="-514350">
              <a:buFont typeface="+mj-lt"/>
              <a:buAutoNum type="arabicPeriod"/>
            </a:pPr>
            <a:r>
              <a:rPr lang="de-DE" dirty="0" err="1"/>
              <a:t>Étude</a:t>
            </a:r>
            <a:r>
              <a:rPr lang="de-DE" dirty="0"/>
              <a:t> de </a:t>
            </a:r>
            <a:r>
              <a:rPr lang="de-DE" dirty="0" err="1"/>
              <a:t>cas</a:t>
            </a:r>
            <a:endParaRPr lang="de-DE" dirty="0"/>
          </a:p>
          <a:p>
            <a:pPr marL="514350" indent="-514350">
              <a:buFont typeface="+mj-lt"/>
              <a:buAutoNum type="arabicPeriod"/>
            </a:pPr>
            <a:r>
              <a:rPr lang="de-DE" dirty="0"/>
              <a:t>Examen oral</a:t>
            </a:r>
          </a:p>
        </p:txBody>
      </p:sp>
    </p:spTree>
    <p:extLst>
      <p:ext uri="{BB962C8B-B14F-4D97-AF65-F5344CB8AC3E}">
        <p14:creationId xmlns:p14="http://schemas.microsoft.com/office/powerpoint/2010/main" val="37824967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67750" y="885825"/>
            <a:ext cx="7634378" cy="1072371"/>
          </a:xfrm>
        </p:spPr>
        <p:txBody>
          <a:bodyPr/>
          <a:lstStyle/>
          <a:p>
            <a:pPr algn="l"/>
            <a:r>
              <a:rPr lang="fr-CH" sz="3600" dirty="0" smtClean="0"/>
              <a:t>Conclusion et résumé</a:t>
            </a:r>
            <a:endParaRPr lang="fr-CH" sz="3600" dirty="0"/>
          </a:p>
        </p:txBody>
      </p:sp>
      <p:pic>
        <p:nvPicPr>
          <p:cNvPr id="4" name="Grafik 1" descr="Y:\Logos\odamed\Logo_Odamed_d_f_i.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571750" cy="885825"/>
          </a:xfrm>
          <a:prstGeom prst="rect">
            <a:avLst/>
          </a:prstGeom>
          <a:noFill/>
          <a:ln>
            <a:noFill/>
          </a:ln>
        </p:spPr>
      </p:pic>
      <p:sp>
        <p:nvSpPr>
          <p:cNvPr id="3" name="ZoneTexte 2"/>
          <p:cNvSpPr txBox="1"/>
          <p:nvPr/>
        </p:nvSpPr>
        <p:spPr>
          <a:xfrm>
            <a:off x="767750" y="2320504"/>
            <a:ext cx="9532189" cy="1200329"/>
          </a:xfrm>
          <a:prstGeom prst="rect">
            <a:avLst/>
          </a:prstGeom>
          <a:noFill/>
        </p:spPr>
        <p:txBody>
          <a:bodyPr wrap="square" rtlCol="0">
            <a:spAutoFit/>
          </a:bodyPr>
          <a:lstStyle/>
          <a:p>
            <a:endParaRPr lang="fr-CH" u="sng" dirty="0"/>
          </a:p>
          <a:p>
            <a:pPr marL="285750" indent="-285750">
              <a:buFont typeface="Arial" panose="020B0604020202020204" pitchFamily="34" charset="0"/>
              <a:buChar char="•"/>
            </a:pPr>
            <a:r>
              <a:rPr lang="fr-CH" dirty="0" smtClean="0"/>
              <a:t>Constations recueillies du travail de l’étude de cas</a:t>
            </a:r>
          </a:p>
          <a:p>
            <a:endParaRPr lang="fr-CH" dirty="0" smtClean="0"/>
          </a:p>
          <a:p>
            <a:pPr marL="285750" indent="-285750">
              <a:buFont typeface="Arial" panose="020B0604020202020204" pitchFamily="34" charset="0"/>
              <a:buChar char="•"/>
            </a:pPr>
            <a:r>
              <a:rPr lang="fr-CH" dirty="0" smtClean="0"/>
              <a:t>Conclusions personnelles du processus d’édition de l’étude de cas</a:t>
            </a:r>
          </a:p>
        </p:txBody>
      </p:sp>
    </p:spTree>
    <p:extLst>
      <p:ext uri="{BB962C8B-B14F-4D97-AF65-F5344CB8AC3E}">
        <p14:creationId xmlns:p14="http://schemas.microsoft.com/office/powerpoint/2010/main" val="39045755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67750" y="885825"/>
            <a:ext cx="7634378" cy="1072371"/>
          </a:xfrm>
        </p:spPr>
        <p:txBody>
          <a:bodyPr/>
          <a:lstStyle/>
          <a:p>
            <a:pPr algn="l"/>
            <a:r>
              <a:rPr lang="fr-CH" sz="3600" dirty="0" smtClean="0"/>
              <a:t>Exigences formelles</a:t>
            </a:r>
            <a:endParaRPr lang="fr-CH" sz="3600" dirty="0"/>
          </a:p>
        </p:txBody>
      </p:sp>
      <p:pic>
        <p:nvPicPr>
          <p:cNvPr id="4" name="Grafik 1" descr="Y:\Logos\odamed\Logo_Odamed_d_f_i.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571750" cy="885825"/>
          </a:xfrm>
          <a:prstGeom prst="rect">
            <a:avLst/>
          </a:prstGeom>
          <a:noFill/>
          <a:ln>
            <a:noFill/>
          </a:ln>
        </p:spPr>
      </p:pic>
      <p:sp>
        <p:nvSpPr>
          <p:cNvPr id="3" name="ZoneTexte 2"/>
          <p:cNvSpPr txBox="1"/>
          <p:nvPr/>
        </p:nvSpPr>
        <p:spPr>
          <a:xfrm>
            <a:off x="767750" y="2056734"/>
            <a:ext cx="9532189" cy="4524315"/>
          </a:xfrm>
          <a:prstGeom prst="rect">
            <a:avLst/>
          </a:prstGeom>
          <a:noFill/>
        </p:spPr>
        <p:txBody>
          <a:bodyPr wrap="square" rtlCol="0">
            <a:spAutoFit/>
          </a:bodyPr>
          <a:lstStyle/>
          <a:p>
            <a:endParaRPr lang="fr-CH" u="sng" dirty="0"/>
          </a:p>
          <a:p>
            <a:pPr marL="285750" indent="-285750">
              <a:buFont typeface="Arial" panose="020B0604020202020204" pitchFamily="34" charset="0"/>
              <a:buChar char="•"/>
            </a:pPr>
            <a:r>
              <a:rPr lang="fr-CH" dirty="0" smtClean="0"/>
              <a:t>15-20 pages (37’500-50’000 caractères sans espaces), format A4, police Arial 11</a:t>
            </a:r>
          </a:p>
          <a:p>
            <a:r>
              <a:rPr lang="fr-CH" dirty="0"/>
              <a:t> </a:t>
            </a:r>
            <a:r>
              <a:rPr lang="fr-CH" dirty="0" smtClean="0"/>
              <a:t>    (à l’exception de la page de titre, préface, table des matières, citation des sources</a:t>
            </a:r>
          </a:p>
          <a:p>
            <a:r>
              <a:rPr lang="fr-CH" dirty="0"/>
              <a:t> </a:t>
            </a:r>
            <a:r>
              <a:rPr lang="fr-CH" dirty="0" smtClean="0"/>
              <a:t>    et annexes)</a:t>
            </a:r>
          </a:p>
          <a:p>
            <a:pPr marL="285750" indent="-285750">
              <a:buFont typeface="Arial" panose="020B0604020202020204" pitchFamily="34" charset="0"/>
              <a:buChar char="•"/>
            </a:pPr>
            <a:r>
              <a:rPr lang="fr-CH" dirty="0" smtClean="0"/>
              <a:t>Composition structurée et claire du texte</a:t>
            </a:r>
          </a:p>
          <a:p>
            <a:pPr marL="285750" indent="-285750">
              <a:buFont typeface="Arial" panose="020B0604020202020204" pitchFamily="34" charset="0"/>
              <a:buChar char="•"/>
            </a:pPr>
            <a:r>
              <a:rPr lang="fr-CH" dirty="0" smtClean="0"/>
              <a:t>Citation des sources dans le travail écrit </a:t>
            </a:r>
            <a:r>
              <a:rPr lang="fr-CH" b="1" u="sng" dirty="0" smtClean="0"/>
              <a:t>et</a:t>
            </a:r>
            <a:r>
              <a:rPr lang="fr-CH" dirty="0" smtClean="0"/>
              <a:t> dans la bibliographie, selon les consignes de l’</a:t>
            </a:r>
            <a:r>
              <a:rPr lang="fr-CH" dirty="0" err="1" smtClean="0"/>
              <a:t>Odamed</a:t>
            </a:r>
            <a:endParaRPr lang="fr-CH" dirty="0" smtClean="0"/>
          </a:p>
          <a:p>
            <a:pPr marL="285750" indent="-285750">
              <a:buFont typeface="Arial" panose="020B0604020202020204" pitchFamily="34" charset="0"/>
              <a:buChar char="•"/>
            </a:pPr>
            <a:r>
              <a:rPr lang="fr-CH" dirty="0"/>
              <a:t>Téléchargement des exemplaires </a:t>
            </a:r>
            <a:r>
              <a:rPr lang="fr-CH" dirty="0" smtClean="0"/>
              <a:t>de </a:t>
            </a:r>
            <a:r>
              <a:rPr lang="fr-CH" dirty="0"/>
              <a:t>l'étude de cas sur le cloud en ligne de l'</a:t>
            </a:r>
            <a:r>
              <a:rPr lang="fr-CH" dirty="0" err="1"/>
              <a:t>odamed</a:t>
            </a:r>
            <a:r>
              <a:rPr lang="fr-CH" dirty="0"/>
              <a:t> (conformément aux instructions et au code d'accès de l'</a:t>
            </a:r>
            <a:r>
              <a:rPr lang="fr-CH" dirty="0" err="1"/>
              <a:t>odamed</a:t>
            </a:r>
            <a:r>
              <a:rPr lang="fr-CH" dirty="0"/>
              <a:t>) </a:t>
            </a:r>
            <a:r>
              <a:rPr lang="fr-CH" dirty="0" smtClean="0"/>
              <a:t>:</a:t>
            </a:r>
          </a:p>
          <a:p>
            <a:r>
              <a:rPr lang="fr-CH" dirty="0"/>
              <a:t>	</a:t>
            </a:r>
            <a:r>
              <a:rPr lang="fr-CH" dirty="0" smtClean="0"/>
              <a:t>* le </a:t>
            </a:r>
            <a:r>
              <a:rPr lang="fr-CH" dirty="0"/>
              <a:t>travail original en format Word, non protégé en </a:t>
            </a:r>
            <a:r>
              <a:rPr lang="fr-CH" dirty="0" smtClean="0"/>
              <a:t>écriture</a:t>
            </a:r>
            <a:endParaRPr lang="fr-CH" dirty="0"/>
          </a:p>
          <a:p>
            <a:r>
              <a:rPr lang="fr-CH" dirty="0" smtClean="0"/>
              <a:t>	* une </a:t>
            </a:r>
            <a:r>
              <a:rPr lang="fr-CH" dirty="0"/>
              <a:t>copie du travail original en format </a:t>
            </a:r>
            <a:r>
              <a:rPr lang="fr-CH" dirty="0" smtClean="0"/>
              <a:t>PDF</a:t>
            </a:r>
          </a:p>
          <a:p>
            <a:r>
              <a:rPr lang="fr-CH" dirty="0" smtClean="0"/>
              <a:t>	* un </a:t>
            </a:r>
            <a:r>
              <a:rPr lang="fr-CH" dirty="0"/>
              <a:t>exemplaire </a:t>
            </a:r>
            <a:r>
              <a:rPr lang="fr-CH" dirty="0" err="1"/>
              <a:t>anonymisé</a:t>
            </a:r>
            <a:r>
              <a:rPr lang="fr-CH" dirty="0"/>
              <a:t> au format Word (sans mention du nom de l'auteur ou du </a:t>
            </a:r>
            <a:r>
              <a:rPr lang="fr-CH" dirty="0" smtClean="0"/>
              <a:t>	cabinet </a:t>
            </a:r>
            <a:r>
              <a:rPr lang="fr-CH" dirty="0"/>
              <a:t>médical), non protégé en </a:t>
            </a:r>
            <a:r>
              <a:rPr lang="fr-CH" dirty="0" smtClean="0"/>
              <a:t>écriture</a:t>
            </a:r>
          </a:p>
          <a:p>
            <a:r>
              <a:rPr lang="fr-CH" dirty="0"/>
              <a:t>	</a:t>
            </a:r>
            <a:r>
              <a:rPr lang="fr-CH" b="1" dirty="0" smtClean="0">
                <a:sym typeface="Wingdings" panose="05000000000000000000" pitchFamily="2" charset="2"/>
              </a:rPr>
              <a:t> Les annexes font partie intégrante des documents à envoyer</a:t>
            </a:r>
            <a:endParaRPr lang="fr-CH" b="1" dirty="0" smtClean="0"/>
          </a:p>
          <a:p>
            <a:r>
              <a:rPr lang="fr-CH" dirty="0" smtClean="0"/>
              <a:t>	</a:t>
            </a:r>
            <a:r>
              <a:rPr lang="fr-CH" dirty="0" smtClean="0">
                <a:sym typeface="Wingdings" panose="05000000000000000000" pitchFamily="2" charset="2"/>
              </a:rPr>
              <a:t></a:t>
            </a:r>
            <a:r>
              <a:rPr lang="fr-CH" dirty="0" smtClean="0"/>
              <a:t>un </a:t>
            </a:r>
            <a:r>
              <a:rPr lang="fr-CH" dirty="0"/>
              <a:t>lien cloud personnel est envoyé par e-mail environ un mois avant la date de </a:t>
            </a:r>
            <a:r>
              <a:rPr lang="fr-CH" dirty="0" smtClean="0"/>
              <a:t>  	remise du dossier (tenir </a:t>
            </a:r>
            <a:r>
              <a:rPr lang="fr-CH" dirty="0"/>
              <a:t>compte des indications dans la convocation à l'examen).</a:t>
            </a:r>
            <a:endParaRPr lang="fr-CH" dirty="0" smtClean="0"/>
          </a:p>
        </p:txBody>
      </p:sp>
    </p:spTree>
    <p:extLst>
      <p:ext uri="{BB962C8B-B14F-4D97-AF65-F5344CB8AC3E}">
        <p14:creationId xmlns:p14="http://schemas.microsoft.com/office/powerpoint/2010/main" val="27666568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67750" y="644286"/>
            <a:ext cx="7634378" cy="1072371"/>
          </a:xfrm>
        </p:spPr>
        <p:txBody>
          <a:bodyPr/>
          <a:lstStyle/>
          <a:p>
            <a:pPr algn="l"/>
            <a:r>
              <a:rPr lang="fr-CH" sz="3600" dirty="0" smtClean="0"/>
              <a:t>Indications pour l’élaboration</a:t>
            </a:r>
            <a:endParaRPr lang="fr-CH" sz="3600" dirty="0"/>
          </a:p>
        </p:txBody>
      </p:sp>
      <p:pic>
        <p:nvPicPr>
          <p:cNvPr id="4" name="Grafik 1" descr="Y:\Logos\odamed\Logo_Odamed_d_f_i.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571750" cy="885825"/>
          </a:xfrm>
          <a:prstGeom prst="rect">
            <a:avLst/>
          </a:prstGeom>
          <a:noFill/>
          <a:ln>
            <a:noFill/>
          </a:ln>
        </p:spPr>
      </p:pic>
      <p:sp>
        <p:nvSpPr>
          <p:cNvPr id="3" name="ZoneTexte 2"/>
          <p:cNvSpPr txBox="1"/>
          <p:nvPr/>
        </p:nvSpPr>
        <p:spPr>
          <a:xfrm>
            <a:off x="767750" y="1820172"/>
            <a:ext cx="9532189" cy="4524315"/>
          </a:xfrm>
          <a:prstGeom prst="rect">
            <a:avLst/>
          </a:prstGeom>
          <a:noFill/>
        </p:spPr>
        <p:txBody>
          <a:bodyPr wrap="square" rtlCol="0">
            <a:spAutoFit/>
          </a:bodyPr>
          <a:lstStyle/>
          <a:p>
            <a:endParaRPr lang="fr-CH" u="sng" dirty="0"/>
          </a:p>
          <a:p>
            <a:pPr marL="285750" indent="-285750">
              <a:buFont typeface="Arial" panose="020B0604020202020204" pitchFamily="34" charset="0"/>
              <a:buChar char="•"/>
            </a:pPr>
            <a:r>
              <a:rPr lang="fr-CH" b="1" dirty="0" smtClean="0"/>
              <a:t>Choix du thème:						</a:t>
            </a:r>
            <a:r>
              <a:rPr lang="fr-CH" dirty="0" smtClean="0"/>
              <a:t>Expériences, domaine de responsabilité</a:t>
            </a:r>
          </a:p>
          <a:p>
            <a:r>
              <a:rPr lang="fr-CH" dirty="0"/>
              <a:t>	</a:t>
            </a:r>
            <a:r>
              <a:rPr lang="fr-CH" dirty="0" smtClean="0"/>
              <a:t>									dans la pratique, intérêt, curiosité</a:t>
            </a:r>
          </a:p>
          <a:p>
            <a:endParaRPr lang="fr-CH" dirty="0" smtClean="0"/>
          </a:p>
          <a:p>
            <a:pPr marL="285750" indent="-285750">
              <a:buFont typeface="Arial" panose="020B0604020202020204" pitchFamily="34" charset="0"/>
              <a:buChar char="•"/>
            </a:pPr>
            <a:r>
              <a:rPr lang="fr-CH" b="1" dirty="0" smtClean="0"/>
              <a:t>Brainstorming/recherche:				</a:t>
            </a:r>
            <a:r>
              <a:rPr lang="fr-CH" dirty="0" smtClean="0"/>
              <a:t>Points forts, littérature, créer des relations,</a:t>
            </a:r>
          </a:p>
          <a:p>
            <a:r>
              <a:rPr lang="fr-CH" b="1" dirty="0" smtClean="0"/>
              <a:t>										</a:t>
            </a:r>
            <a:r>
              <a:rPr lang="fr-CH" dirty="0" smtClean="0"/>
              <a:t>recherche d’objectifs, buts</a:t>
            </a:r>
          </a:p>
          <a:p>
            <a:endParaRPr lang="fr-CH" b="1" dirty="0" smtClean="0"/>
          </a:p>
          <a:p>
            <a:pPr marL="285750" indent="-285750">
              <a:buFont typeface="Arial" panose="020B0604020202020204" pitchFamily="34" charset="0"/>
              <a:buChar char="•"/>
            </a:pPr>
            <a:r>
              <a:rPr lang="fr-CH" b="1" dirty="0" smtClean="0"/>
              <a:t>Disposition/structure:					</a:t>
            </a:r>
            <a:r>
              <a:rPr lang="fr-CH" dirty="0" smtClean="0"/>
              <a:t>Structure organisationnelle, buts, points forts</a:t>
            </a:r>
          </a:p>
          <a:p>
            <a:r>
              <a:rPr lang="fr-CH" dirty="0"/>
              <a:t>	</a:t>
            </a:r>
            <a:r>
              <a:rPr lang="fr-CH" dirty="0" smtClean="0"/>
              <a:t>									des chapitres, résoudre des questions 												ouvertes (</a:t>
            </a:r>
            <a:r>
              <a:rPr lang="fr-CH" dirty="0" err="1" smtClean="0"/>
              <a:t>év</a:t>
            </a:r>
            <a:r>
              <a:rPr lang="fr-CH" dirty="0" smtClean="0"/>
              <a:t>. </a:t>
            </a:r>
            <a:r>
              <a:rPr lang="fr-CH" dirty="0"/>
              <a:t>m</a:t>
            </a:r>
            <a:r>
              <a:rPr lang="fr-CH" dirty="0" smtClean="0"/>
              <a:t>entors externes)</a:t>
            </a:r>
          </a:p>
          <a:p>
            <a:endParaRPr lang="fr-CH" dirty="0" smtClean="0"/>
          </a:p>
          <a:p>
            <a:pPr marL="285750" indent="-285750">
              <a:buFont typeface="Arial" panose="020B0604020202020204" pitchFamily="34" charset="0"/>
              <a:buChar char="•"/>
            </a:pPr>
            <a:r>
              <a:rPr lang="fr-CH" b="1" dirty="0" smtClean="0"/>
              <a:t>Ecrire le projet:						</a:t>
            </a:r>
            <a:r>
              <a:rPr lang="fr-CH" dirty="0" smtClean="0"/>
              <a:t>Structure clairement définie, formuler les 											transitions/passages, mentionner les sources</a:t>
            </a:r>
          </a:p>
          <a:p>
            <a:endParaRPr lang="fr-CH" b="1" dirty="0" smtClean="0"/>
          </a:p>
          <a:p>
            <a:pPr marL="285750" indent="-285750">
              <a:buFont typeface="Arial" panose="020B0604020202020204" pitchFamily="34" charset="0"/>
              <a:buChar char="•"/>
            </a:pPr>
            <a:r>
              <a:rPr lang="fr-CH" b="1" dirty="0" smtClean="0"/>
              <a:t>Rédaction/finition:					</a:t>
            </a:r>
            <a:r>
              <a:rPr lang="fr-CH" dirty="0" smtClean="0"/>
              <a:t>Vérifier le contenu, la structure, corrections,</a:t>
            </a:r>
          </a:p>
          <a:p>
            <a:r>
              <a:rPr lang="fr-CH" b="1" dirty="0"/>
              <a:t>	</a:t>
            </a:r>
            <a:r>
              <a:rPr lang="fr-CH" b="1" dirty="0" smtClean="0"/>
              <a:t>									</a:t>
            </a:r>
            <a:r>
              <a:rPr lang="fr-CH" dirty="0" smtClean="0"/>
              <a:t>lecture par une personne externe, finitions</a:t>
            </a:r>
            <a:endParaRPr lang="fr-CH" b="1" dirty="0" smtClean="0"/>
          </a:p>
        </p:txBody>
      </p:sp>
    </p:spTree>
    <p:extLst>
      <p:ext uri="{BB962C8B-B14F-4D97-AF65-F5344CB8AC3E}">
        <p14:creationId xmlns:p14="http://schemas.microsoft.com/office/powerpoint/2010/main" val="32501327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0567" y="997528"/>
            <a:ext cx="3708554" cy="759936"/>
          </a:xfrm>
        </p:spPr>
        <p:txBody>
          <a:bodyPr/>
          <a:lstStyle/>
          <a:p>
            <a:pPr algn="ctr"/>
            <a:r>
              <a:rPr lang="de-DE" sz="3200" dirty="0"/>
              <a:t>Mentoring</a:t>
            </a:r>
            <a:endParaRPr lang="fr-CH" sz="3000" dirty="0"/>
          </a:p>
        </p:txBody>
      </p:sp>
      <p:pic>
        <p:nvPicPr>
          <p:cNvPr id="4" name="Grafik 1" descr="Y:\Logos\odamed\Logo_Odamed_d_f_i.jpg"/>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571750" cy="885825"/>
          </a:xfrm>
          <a:prstGeom prst="rect">
            <a:avLst/>
          </a:prstGeom>
          <a:noFill/>
          <a:ln>
            <a:noFill/>
          </a:ln>
        </p:spPr>
      </p:pic>
      <p:sp>
        <p:nvSpPr>
          <p:cNvPr id="6" name="Rectangle 5"/>
          <p:cNvSpPr/>
          <p:nvPr/>
        </p:nvSpPr>
        <p:spPr>
          <a:xfrm>
            <a:off x="870065" y="1942467"/>
            <a:ext cx="6777644" cy="3308598"/>
          </a:xfrm>
          <a:prstGeom prst="rect">
            <a:avLst/>
          </a:prstGeom>
        </p:spPr>
        <p:txBody>
          <a:bodyPr wrap="square">
            <a:spAutoFit/>
          </a:bodyPr>
          <a:lstStyle/>
          <a:p>
            <a:pPr marL="342900" indent="-342900">
              <a:buFont typeface="Arial" panose="020B0604020202020204" pitchFamily="34" charset="0"/>
              <a:buChar char="•"/>
            </a:pPr>
            <a:r>
              <a:rPr lang="de-DE" sz="1900" dirty="0" err="1"/>
              <a:t>soutient</a:t>
            </a:r>
            <a:r>
              <a:rPr lang="de-DE" sz="1900" dirty="0"/>
              <a:t> le/la </a:t>
            </a:r>
            <a:r>
              <a:rPr lang="de-DE" sz="1900" dirty="0" err="1"/>
              <a:t>candidat</a:t>
            </a:r>
            <a:r>
              <a:rPr lang="de-DE" sz="1900" dirty="0"/>
              <a:t>(e) </a:t>
            </a:r>
            <a:r>
              <a:rPr lang="de-DE" sz="1900" dirty="0" err="1"/>
              <a:t>dans</a:t>
            </a:r>
            <a:r>
              <a:rPr lang="de-DE" sz="1900" dirty="0"/>
              <a:t> la </a:t>
            </a:r>
            <a:r>
              <a:rPr lang="de-DE" sz="1900" dirty="0" err="1"/>
              <a:t>phase</a:t>
            </a:r>
            <a:r>
              <a:rPr lang="de-DE" sz="1900" dirty="0"/>
              <a:t> </a:t>
            </a:r>
            <a:r>
              <a:rPr lang="de-DE" sz="1900" dirty="0" err="1"/>
              <a:t>d'élaboration</a:t>
            </a:r>
            <a:r>
              <a:rPr lang="de-DE" sz="1900" dirty="0"/>
              <a:t> de </a:t>
            </a:r>
            <a:r>
              <a:rPr lang="de-DE" sz="1900" dirty="0" err="1"/>
              <a:t>l'étude</a:t>
            </a:r>
            <a:r>
              <a:rPr lang="de-DE" sz="1900" dirty="0"/>
              <a:t> de </a:t>
            </a:r>
            <a:r>
              <a:rPr lang="de-DE" sz="1900" dirty="0" err="1"/>
              <a:t>cas</a:t>
            </a:r>
            <a:endParaRPr lang="de-DE" sz="1900" dirty="0"/>
          </a:p>
          <a:p>
            <a:pPr marL="342900" indent="-342900">
              <a:buFont typeface="Arial" panose="020B0604020202020204" pitchFamily="34" charset="0"/>
              <a:buChar char="•"/>
            </a:pPr>
            <a:r>
              <a:rPr lang="de-DE" sz="1900" dirty="0" err="1"/>
              <a:t>dispose</a:t>
            </a:r>
            <a:r>
              <a:rPr lang="de-DE" sz="1900" dirty="0"/>
              <a:t> </a:t>
            </a:r>
            <a:r>
              <a:rPr lang="de-DE" sz="1900" dirty="0" err="1"/>
              <a:t>d'une</a:t>
            </a:r>
            <a:r>
              <a:rPr lang="de-DE" sz="1900" dirty="0"/>
              <a:t> </a:t>
            </a:r>
            <a:r>
              <a:rPr lang="de-DE" sz="1900" dirty="0" err="1"/>
              <a:t>expérience</a:t>
            </a:r>
            <a:r>
              <a:rPr lang="de-DE" sz="1900" dirty="0"/>
              <a:t> </a:t>
            </a:r>
            <a:r>
              <a:rPr lang="de-DE" sz="1900" dirty="0" err="1"/>
              <a:t>dans</a:t>
            </a:r>
            <a:r>
              <a:rPr lang="de-DE" sz="1900" dirty="0"/>
              <a:t> </a:t>
            </a:r>
            <a:r>
              <a:rPr lang="de-DE" sz="1900" dirty="0" err="1"/>
              <a:t>l'élaboration</a:t>
            </a:r>
            <a:r>
              <a:rPr lang="de-DE" sz="1900" dirty="0"/>
              <a:t> de </a:t>
            </a:r>
            <a:r>
              <a:rPr lang="de-DE" sz="1900" dirty="0" err="1"/>
              <a:t>travaux</a:t>
            </a:r>
            <a:r>
              <a:rPr lang="de-DE" sz="1900" dirty="0"/>
              <a:t> </a:t>
            </a:r>
            <a:r>
              <a:rPr lang="de-DE" sz="1900" dirty="0" err="1"/>
              <a:t>écrits</a:t>
            </a:r>
            <a:r>
              <a:rPr lang="de-DE" sz="1900" dirty="0"/>
              <a:t> (</a:t>
            </a:r>
            <a:r>
              <a:rPr lang="de-DE" sz="1900" dirty="0" err="1"/>
              <a:t>niveau</a:t>
            </a:r>
            <a:r>
              <a:rPr lang="de-DE" sz="1900" dirty="0"/>
              <a:t> </a:t>
            </a:r>
            <a:r>
              <a:rPr lang="de-DE" sz="1900" dirty="0" err="1"/>
              <a:t>tertiaire</a:t>
            </a:r>
            <a:r>
              <a:rPr lang="de-DE" sz="1900" dirty="0"/>
              <a:t> : </a:t>
            </a:r>
            <a:r>
              <a:rPr lang="de-DE" sz="1900" dirty="0" err="1"/>
              <a:t>formation</a:t>
            </a:r>
            <a:r>
              <a:rPr lang="de-DE" sz="1900" dirty="0"/>
              <a:t> </a:t>
            </a:r>
            <a:r>
              <a:rPr lang="de-DE" sz="1900" dirty="0" err="1"/>
              <a:t>professionnelle</a:t>
            </a:r>
            <a:r>
              <a:rPr lang="de-DE" sz="1900" dirty="0"/>
              <a:t> </a:t>
            </a:r>
            <a:r>
              <a:rPr lang="de-DE" sz="1900" dirty="0" err="1"/>
              <a:t>supérieure</a:t>
            </a:r>
            <a:r>
              <a:rPr lang="de-DE" sz="1900" dirty="0"/>
              <a:t>, ES, HES </a:t>
            </a:r>
            <a:r>
              <a:rPr lang="de-DE" sz="1900" dirty="0" err="1"/>
              <a:t>ou</a:t>
            </a:r>
            <a:r>
              <a:rPr lang="de-DE" sz="1900" dirty="0"/>
              <a:t> </a:t>
            </a:r>
            <a:r>
              <a:rPr lang="de-DE" sz="1900" dirty="0" err="1"/>
              <a:t>université</a:t>
            </a:r>
            <a:r>
              <a:rPr lang="de-DE" sz="1900" dirty="0"/>
              <a:t>)</a:t>
            </a:r>
          </a:p>
          <a:p>
            <a:pPr marL="342900" indent="-342900">
              <a:buFont typeface="Arial" panose="020B0604020202020204" pitchFamily="34" charset="0"/>
              <a:buChar char="•"/>
            </a:pPr>
            <a:r>
              <a:rPr lang="de-DE" sz="1900" dirty="0"/>
              <a:t>Le </a:t>
            </a:r>
            <a:r>
              <a:rPr lang="de-DE" sz="1900" dirty="0" err="1"/>
              <a:t>soutien</a:t>
            </a:r>
            <a:r>
              <a:rPr lang="de-DE" sz="1900" dirty="0"/>
              <a:t> se </a:t>
            </a:r>
            <a:r>
              <a:rPr lang="de-DE" sz="1900" dirty="0" err="1"/>
              <a:t>fait</a:t>
            </a:r>
            <a:r>
              <a:rPr lang="de-DE" sz="1900" dirty="0"/>
              <a:t> par </a:t>
            </a:r>
            <a:r>
              <a:rPr lang="de-DE" sz="1900" dirty="0" err="1"/>
              <a:t>téléphone</a:t>
            </a:r>
            <a:r>
              <a:rPr lang="de-DE" sz="1900" dirty="0"/>
              <a:t> </a:t>
            </a:r>
            <a:r>
              <a:rPr lang="de-DE" sz="1900" dirty="0" err="1"/>
              <a:t>ou</a:t>
            </a:r>
            <a:r>
              <a:rPr lang="de-DE" sz="1900" dirty="0"/>
              <a:t> par </a:t>
            </a:r>
            <a:r>
              <a:rPr lang="de-DE" sz="1900" dirty="0" err="1"/>
              <a:t>e-mail</a:t>
            </a:r>
            <a:endParaRPr lang="de-DE" sz="1900" dirty="0"/>
          </a:p>
          <a:p>
            <a:endParaRPr lang="de-DE" sz="1900" dirty="0" smtClean="0"/>
          </a:p>
          <a:p>
            <a:r>
              <a:rPr lang="de-DE" sz="1900" dirty="0" err="1" smtClean="0"/>
              <a:t>Thèmes</a:t>
            </a:r>
            <a:r>
              <a:rPr lang="de-DE" sz="1900" dirty="0" smtClean="0"/>
              <a:t> </a:t>
            </a:r>
            <a:r>
              <a:rPr lang="de-DE" sz="1900" dirty="0" err="1"/>
              <a:t>abordés</a:t>
            </a:r>
            <a:r>
              <a:rPr lang="de-DE" sz="1900" dirty="0"/>
              <a:t> : </a:t>
            </a:r>
          </a:p>
          <a:p>
            <a:pPr lvl="1"/>
            <a:r>
              <a:rPr lang="de-DE" sz="1900" dirty="0" err="1"/>
              <a:t>conception</a:t>
            </a:r>
            <a:r>
              <a:rPr lang="de-DE" sz="1900" dirty="0"/>
              <a:t>:</a:t>
            </a:r>
          </a:p>
          <a:p>
            <a:pPr lvl="1"/>
            <a:r>
              <a:rPr lang="de-DE" sz="1900" dirty="0" err="1"/>
              <a:t>questions</a:t>
            </a:r>
            <a:r>
              <a:rPr lang="de-DE" sz="1900" dirty="0"/>
              <a:t> relatives au </a:t>
            </a:r>
            <a:r>
              <a:rPr lang="de-DE" sz="1900" dirty="0" err="1"/>
              <a:t>contenu</a:t>
            </a:r>
            <a:endParaRPr lang="de-DE" sz="1900" dirty="0"/>
          </a:p>
          <a:p>
            <a:pPr lvl="1"/>
            <a:r>
              <a:rPr lang="de-DE" sz="1900" dirty="0" err="1"/>
              <a:t>recherche</a:t>
            </a:r>
            <a:r>
              <a:rPr lang="de-DE" sz="1900" dirty="0"/>
              <a:t> de </a:t>
            </a:r>
            <a:r>
              <a:rPr lang="de-DE" sz="1900" dirty="0" err="1"/>
              <a:t>littérature</a:t>
            </a:r>
            <a:r>
              <a:rPr lang="de-DE" sz="1900" dirty="0"/>
              <a:t> </a:t>
            </a:r>
            <a:r>
              <a:rPr lang="de-DE" sz="1900" dirty="0" err="1"/>
              <a:t>spécialisée</a:t>
            </a:r>
            <a:endParaRPr lang="de-DE" sz="1900" dirty="0"/>
          </a:p>
        </p:txBody>
      </p:sp>
    </p:spTree>
    <p:extLst>
      <p:ext uri="{BB962C8B-B14F-4D97-AF65-F5344CB8AC3E}">
        <p14:creationId xmlns:p14="http://schemas.microsoft.com/office/powerpoint/2010/main" val="42628264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0567" y="997528"/>
            <a:ext cx="4770664" cy="759936"/>
          </a:xfrm>
        </p:spPr>
        <p:txBody>
          <a:bodyPr/>
          <a:lstStyle/>
          <a:p>
            <a:pPr algn="ctr"/>
            <a:r>
              <a:rPr lang="de-DE" sz="3200" dirty="0"/>
              <a:t>Mentoring: </a:t>
            </a:r>
            <a:r>
              <a:rPr lang="de-DE" sz="3200" dirty="0" err="1"/>
              <a:t>Procédure</a:t>
            </a:r>
            <a:endParaRPr lang="fr-CH" sz="3000" dirty="0"/>
          </a:p>
        </p:txBody>
      </p:sp>
      <p:pic>
        <p:nvPicPr>
          <p:cNvPr id="4" name="Grafik 1" descr="Y:\Logos\odamed\Logo_Odamed_d_f_i.jpg"/>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571750" cy="885825"/>
          </a:xfrm>
          <a:prstGeom prst="rect">
            <a:avLst/>
          </a:prstGeom>
          <a:noFill/>
          <a:ln>
            <a:noFill/>
          </a:ln>
        </p:spPr>
      </p:pic>
      <p:sp>
        <p:nvSpPr>
          <p:cNvPr id="6" name="Rectangle 5"/>
          <p:cNvSpPr/>
          <p:nvPr/>
        </p:nvSpPr>
        <p:spPr>
          <a:xfrm>
            <a:off x="896442" y="2601890"/>
            <a:ext cx="6777644" cy="3139321"/>
          </a:xfrm>
          <a:prstGeom prst="rect">
            <a:avLst/>
          </a:prstGeom>
        </p:spPr>
        <p:txBody>
          <a:bodyPr wrap="square">
            <a:spAutoFit/>
          </a:bodyPr>
          <a:lstStyle/>
          <a:p>
            <a:pPr marL="514350" indent="-514350">
              <a:buFont typeface="+mj-lt"/>
              <a:buAutoNum type="arabicPeriod"/>
            </a:pPr>
            <a:r>
              <a:rPr lang="de-DE" dirty="0"/>
              <a:t>Prise de </a:t>
            </a:r>
            <a:r>
              <a:rPr lang="de-DE" dirty="0" err="1"/>
              <a:t>contact</a:t>
            </a:r>
            <a:r>
              <a:rPr lang="de-DE" dirty="0"/>
              <a:t> </a:t>
            </a:r>
            <a:r>
              <a:rPr lang="de-DE" dirty="0" err="1"/>
              <a:t>avec</a:t>
            </a:r>
            <a:r>
              <a:rPr lang="de-DE" dirty="0"/>
              <a:t> la </a:t>
            </a:r>
            <a:r>
              <a:rPr lang="de-DE" dirty="0" err="1"/>
              <a:t>mentor</a:t>
            </a:r>
            <a:endParaRPr lang="de-DE" dirty="0"/>
          </a:p>
          <a:p>
            <a:pPr marL="514350" indent="-514350">
              <a:buFont typeface="+mj-lt"/>
              <a:buAutoNum type="arabicPeriod"/>
            </a:pPr>
            <a:r>
              <a:rPr lang="de-DE" dirty="0"/>
              <a:t>La liste des </a:t>
            </a:r>
            <a:r>
              <a:rPr lang="de-DE" dirty="0" err="1"/>
              <a:t>mentors</a:t>
            </a:r>
            <a:r>
              <a:rPr lang="de-DE" dirty="0"/>
              <a:t> </a:t>
            </a:r>
            <a:r>
              <a:rPr lang="de-DE" dirty="0" err="1"/>
              <a:t>dans</a:t>
            </a:r>
            <a:r>
              <a:rPr lang="de-DE" dirty="0"/>
              <a:t> la </a:t>
            </a:r>
            <a:r>
              <a:rPr lang="de-DE" dirty="0" err="1"/>
              <a:t>convocation</a:t>
            </a:r>
            <a:r>
              <a:rPr lang="de-DE" dirty="0"/>
              <a:t> à </a:t>
            </a:r>
            <a:r>
              <a:rPr lang="de-DE" dirty="0" err="1"/>
              <a:t>l'examen</a:t>
            </a:r>
            <a:r>
              <a:rPr lang="de-DE" dirty="0"/>
              <a:t> (</a:t>
            </a:r>
            <a:r>
              <a:rPr lang="de-DE" dirty="0" err="1"/>
              <a:t>une</a:t>
            </a:r>
            <a:r>
              <a:rPr lang="de-DE" dirty="0"/>
              <a:t> </a:t>
            </a:r>
            <a:r>
              <a:rPr lang="de-DE" dirty="0" err="1"/>
              <a:t>personne</a:t>
            </a:r>
            <a:r>
              <a:rPr lang="de-DE" dirty="0"/>
              <a:t> en </a:t>
            </a:r>
            <a:r>
              <a:rPr lang="de-DE" dirty="0" err="1"/>
              <a:t>français</a:t>
            </a:r>
            <a:r>
              <a:rPr lang="de-DE" dirty="0"/>
              <a:t>)</a:t>
            </a:r>
          </a:p>
          <a:p>
            <a:pPr marL="514350" indent="-514350">
              <a:buFont typeface="+mj-lt"/>
              <a:buAutoNum type="arabicPeriod"/>
            </a:pPr>
            <a:r>
              <a:rPr lang="de-DE" dirty="0" err="1"/>
              <a:t>Soutien</a:t>
            </a:r>
            <a:r>
              <a:rPr lang="de-DE" dirty="0"/>
              <a:t> </a:t>
            </a:r>
            <a:r>
              <a:rPr lang="de-DE" dirty="0" err="1"/>
              <a:t>pendant</a:t>
            </a:r>
            <a:r>
              <a:rPr lang="de-DE" dirty="0"/>
              <a:t> le </a:t>
            </a:r>
            <a:r>
              <a:rPr lang="de-DE" dirty="0" err="1"/>
              <a:t>cycle</a:t>
            </a:r>
            <a:r>
              <a:rPr lang="de-DE" dirty="0"/>
              <a:t> de </a:t>
            </a:r>
            <a:r>
              <a:rPr lang="de-DE" dirty="0" err="1"/>
              <a:t>conseil</a:t>
            </a:r>
            <a:r>
              <a:rPr lang="de-DE" dirty="0"/>
              <a:t> (</a:t>
            </a:r>
            <a:r>
              <a:rPr lang="de-DE" dirty="0" err="1"/>
              <a:t>jusqu'à</a:t>
            </a:r>
            <a:r>
              <a:rPr lang="de-DE" dirty="0"/>
              <a:t> la </a:t>
            </a:r>
            <a:r>
              <a:rPr lang="de-DE" dirty="0" err="1"/>
              <a:t>remise</a:t>
            </a:r>
            <a:r>
              <a:rPr lang="de-DE" dirty="0"/>
              <a:t> de </a:t>
            </a:r>
            <a:r>
              <a:rPr lang="de-DE" dirty="0" err="1"/>
              <a:t>l'étude</a:t>
            </a:r>
            <a:r>
              <a:rPr lang="de-DE" dirty="0"/>
              <a:t> de </a:t>
            </a:r>
            <a:r>
              <a:rPr lang="de-DE" dirty="0" err="1"/>
              <a:t>cas</a:t>
            </a:r>
            <a:r>
              <a:rPr lang="de-DE" dirty="0"/>
              <a:t>)</a:t>
            </a:r>
          </a:p>
          <a:p>
            <a:pPr marL="514350" indent="-514350">
              <a:buFont typeface="+mj-lt"/>
              <a:buAutoNum type="arabicPeriod"/>
            </a:pPr>
            <a:r>
              <a:rPr lang="de-DE" dirty="0" err="1"/>
              <a:t>Facturation</a:t>
            </a:r>
            <a:r>
              <a:rPr lang="de-DE" dirty="0"/>
              <a:t> des </a:t>
            </a:r>
            <a:r>
              <a:rPr lang="de-DE" dirty="0" err="1"/>
              <a:t>prestations</a:t>
            </a:r>
            <a:r>
              <a:rPr lang="de-DE" dirty="0"/>
              <a:t> au </a:t>
            </a:r>
            <a:r>
              <a:rPr lang="de-DE" dirty="0" err="1"/>
              <a:t>temps</a:t>
            </a:r>
            <a:r>
              <a:rPr lang="de-DE" dirty="0"/>
              <a:t> passé par </a:t>
            </a:r>
            <a:r>
              <a:rPr lang="de-DE" dirty="0" err="1"/>
              <a:t>candidat</a:t>
            </a:r>
            <a:r>
              <a:rPr lang="de-DE" dirty="0"/>
              <a:t>(e) :CHF 125.00 / heure</a:t>
            </a:r>
          </a:p>
          <a:p>
            <a:pPr lvl="1"/>
            <a:r>
              <a:rPr lang="de-DE" dirty="0"/>
              <a:t>Le </a:t>
            </a:r>
            <a:r>
              <a:rPr lang="de-DE" dirty="0" err="1"/>
              <a:t>mentor</a:t>
            </a:r>
            <a:r>
              <a:rPr lang="de-DE" dirty="0"/>
              <a:t> </a:t>
            </a:r>
            <a:r>
              <a:rPr lang="de-DE" dirty="0" err="1"/>
              <a:t>facture</a:t>
            </a:r>
            <a:r>
              <a:rPr lang="de-DE" dirty="0"/>
              <a:t> les </a:t>
            </a:r>
            <a:r>
              <a:rPr lang="de-DE" dirty="0" err="1"/>
              <a:t>prestations</a:t>
            </a:r>
            <a:r>
              <a:rPr lang="de-DE" dirty="0"/>
              <a:t> </a:t>
            </a:r>
            <a:r>
              <a:rPr lang="de-DE" dirty="0" err="1"/>
              <a:t>fournies</a:t>
            </a:r>
            <a:r>
              <a:rPr lang="de-DE" dirty="0"/>
              <a:t> à </a:t>
            </a:r>
            <a:r>
              <a:rPr lang="de-DE" dirty="0" err="1"/>
              <a:t>l'Odamed</a:t>
            </a:r>
            <a:r>
              <a:rPr lang="de-DE" dirty="0"/>
              <a:t> </a:t>
            </a:r>
            <a:r>
              <a:rPr lang="de-DE" dirty="0" err="1"/>
              <a:t>séparément</a:t>
            </a:r>
            <a:r>
              <a:rPr lang="de-DE" dirty="0"/>
              <a:t> </a:t>
            </a:r>
            <a:r>
              <a:rPr lang="de-DE" dirty="0" err="1"/>
              <a:t>pour</a:t>
            </a:r>
            <a:r>
              <a:rPr lang="de-DE" dirty="0"/>
              <a:t> </a:t>
            </a:r>
            <a:r>
              <a:rPr lang="de-DE" dirty="0" err="1"/>
              <a:t>chaque</a:t>
            </a:r>
            <a:r>
              <a:rPr lang="de-DE" dirty="0"/>
              <a:t> </a:t>
            </a:r>
            <a:r>
              <a:rPr lang="de-DE" dirty="0" err="1"/>
              <a:t>candidat</a:t>
            </a:r>
            <a:r>
              <a:rPr lang="de-DE" dirty="0"/>
              <a:t>.</a:t>
            </a:r>
          </a:p>
          <a:p>
            <a:pPr lvl="1"/>
            <a:r>
              <a:rPr lang="de-DE" dirty="0" err="1"/>
              <a:t>Odamed</a:t>
            </a:r>
            <a:r>
              <a:rPr lang="de-DE" dirty="0"/>
              <a:t> </a:t>
            </a:r>
            <a:r>
              <a:rPr lang="de-DE" dirty="0" err="1"/>
              <a:t>refacture</a:t>
            </a:r>
            <a:r>
              <a:rPr lang="de-DE" dirty="0"/>
              <a:t> les </a:t>
            </a:r>
            <a:r>
              <a:rPr lang="de-DE" dirty="0" err="1"/>
              <a:t>indemnités</a:t>
            </a:r>
            <a:r>
              <a:rPr lang="de-DE" dirty="0"/>
              <a:t> au </a:t>
            </a:r>
            <a:r>
              <a:rPr lang="de-DE" dirty="0" err="1"/>
              <a:t>candidat</a:t>
            </a:r>
            <a:r>
              <a:rPr lang="de-DE" dirty="0"/>
              <a:t>/à la </a:t>
            </a:r>
            <a:r>
              <a:rPr lang="de-DE" dirty="0" err="1"/>
              <a:t>candidate</a:t>
            </a:r>
            <a:endParaRPr lang="de-DE" dirty="0"/>
          </a:p>
        </p:txBody>
      </p:sp>
    </p:spTree>
    <p:extLst>
      <p:ext uri="{BB962C8B-B14F-4D97-AF65-F5344CB8AC3E}">
        <p14:creationId xmlns:p14="http://schemas.microsoft.com/office/powerpoint/2010/main" val="1081553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67750" y="885825"/>
            <a:ext cx="6927012" cy="1072371"/>
          </a:xfrm>
        </p:spPr>
        <p:txBody>
          <a:bodyPr/>
          <a:lstStyle/>
          <a:p>
            <a:pPr algn="l"/>
            <a:r>
              <a:rPr lang="fr-CH" sz="3600" dirty="0" smtClean="0"/>
              <a:t>Evaluation</a:t>
            </a:r>
            <a:endParaRPr lang="fr-CH" sz="3600" dirty="0"/>
          </a:p>
        </p:txBody>
      </p:sp>
      <p:pic>
        <p:nvPicPr>
          <p:cNvPr id="4" name="Grafik 1" descr="Y:\Logos\odamed\Logo_Odamed_d_f_i.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571750" cy="885825"/>
          </a:xfrm>
          <a:prstGeom prst="rect">
            <a:avLst/>
          </a:prstGeom>
          <a:noFill/>
          <a:ln>
            <a:noFill/>
          </a:ln>
        </p:spPr>
      </p:pic>
      <p:sp>
        <p:nvSpPr>
          <p:cNvPr id="3" name="ZoneTexte 2"/>
          <p:cNvSpPr txBox="1"/>
          <p:nvPr/>
        </p:nvSpPr>
        <p:spPr>
          <a:xfrm>
            <a:off x="767750" y="2320504"/>
            <a:ext cx="9532189" cy="2031325"/>
          </a:xfrm>
          <a:prstGeom prst="rect">
            <a:avLst/>
          </a:prstGeom>
          <a:noFill/>
        </p:spPr>
        <p:txBody>
          <a:bodyPr wrap="square" rtlCol="0">
            <a:spAutoFit/>
          </a:bodyPr>
          <a:lstStyle/>
          <a:p>
            <a:pPr marL="285750" indent="-285750">
              <a:buFont typeface="Arial" panose="020B0604020202020204" pitchFamily="34" charset="0"/>
              <a:buChar char="•"/>
            </a:pPr>
            <a:r>
              <a:rPr lang="fr-CH" dirty="0" smtClean="0"/>
              <a:t>L’étude de cas non remise à temps recevra la note de 1.</a:t>
            </a:r>
            <a:endParaRPr lang="fr-CH" dirty="0">
              <a:solidFill>
                <a:schemeClr val="accent2"/>
              </a:solidFill>
            </a:endParaRPr>
          </a:p>
          <a:p>
            <a:pPr marL="285750" indent="-285750">
              <a:buFont typeface="Arial" panose="020B0604020202020204" pitchFamily="34" charset="0"/>
              <a:buChar char="•"/>
            </a:pPr>
            <a:endParaRPr lang="fr-CH" dirty="0"/>
          </a:p>
          <a:p>
            <a:pPr marL="285750" indent="-285750">
              <a:buFont typeface="Arial" panose="020B0604020202020204" pitchFamily="34" charset="0"/>
              <a:buChar char="•"/>
            </a:pPr>
            <a:r>
              <a:rPr lang="fr-CH" dirty="0" smtClean="0"/>
              <a:t>Une demande justifiée de prolongation du délai doit parvenir avant l’expiration de la date de remise</a:t>
            </a:r>
            <a:endParaRPr lang="fr-CH" dirty="0"/>
          </a:p>
          <a:p>
            <a:pPr marL="285750" indent="-285750">
              <a:buFont typeface="Arial" panose="020B0604020202020204" pitchFamily="34" charset="0"/>
              <a:buChar char="•"/>
            </a:pPr>
            <a:endParaRPr lang="fr-CH" dirty="0" smtClean="0"/>
          </a:p>
          <a:p>
            <a:pPr marL="285750" indent="-285750">
              <a:buFont typeface="Arial" panose="020B0604020202020204" pitchFamily="34" charset="0"/>
              <a:buChar char="•"/>
            </a:pPr>
            <a:r>
              <a:rPr lang="fr-CH" dirty="0" smtClean="0"/>
              <a:t>Les critères d’évaluation de l’étude de cas s’appliquent conformément au protocole d’évaluation de l’étude de cas.</a:t>
            </a:r>
          </a:p>
        </p:txBody>
      </p:sp>
    </p:spTree>
    <p:extLst>
      <p:ext uri="{BB962C8B-B14F-4D97-AF65-F5344CB8AC3E}">
        <p14:creationId xmlns:p14="http://schemas.microsoft.com/office/powerpoint/2010/main" val="42006937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76079" y="2283764"/>
            <a:ext cx="7766936" cy="1646302"/>
          </a:xfrm>
        </p:spPr>
        <p:txBody>
          <a:bodyPr/>
          <a:lstStyle/>
          <a:p>
            <a:pPr algn="ctr"/>
            <a:r>
              <a:rPr lang="fr-CH" sz="6000" dirty="0" smtClean="0"/>
              <a:t>Présentation de l’étude de cas</a:t>
            </a:r>
            <a:endParaRPr lang="fr-CH" sz="6000" dirty="0"/>
          </a:p>
        </p:txBody>
      </p:sp>
      <p:pic>
        <p:nvPicPr>
          <p:cNvPr id="4" name="Grafik 1" descr="Y:\Logos\odamed\Logo_Odamed_d_f_i.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571750" cy="885825"/>
          </a:xfrm>
          <a:prstGeom prst="rect">
            <a:avLst/>
          </a:prstGeom>
          <a:noFill/>
          <a:ln>
            <a:noFill/>
          </a:ln>
        </p:spPr>
      </p:pic>
    </p:spTree>
    <p:extLst>
      <p:ext uri="{BB962C8B-B14F-4D97-AF65-F5344CB8AC3E}">
        <p14:creationId xmlns:p14="http://schemas.microsoft.com/office/powerpoint/2010/main" val="14018125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12807" y="1381844"/>
            <a:ext cx="9359660" cy="899843"/>
          </a:xfrm>
        </p:spPr>
        <p:txBody>
          <a:bodyPr/>
          <a:lstStyle/>
          <a:p>
            <a:pPr algn="just"/>
            <a:r>
              <a:rPr lang="fr-CH" sz="2400" dirty="0" smtClean="0"/>
              <a:t>Le candidat présente son étude de cas (15minutes) en suivant la structure suivante:</a:t>
            </a:r>
            <a:endParaRPr lang="fr-CH" sz="2400" dirty="0"/>
          </a:p>
        </p:txBody>
      </p:sp>
      <p:pic>
        <p:nvPicPr>
          <p:cNvPr id="4" name="Grafik 1" descr="Y:\Logos\odamed\Logo_Odamed_d_f_i.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571750" cy="885825"/>
          </a:xfrm>
          <a:prstGeom prst="rect">
            <a:avLst/>
          </a:prstGeom>
          <a:noFill/>
          <a:ln>
            <a:noFill/>
          </a:ln>
        </p:spPr>
      </p:pic>
      <p:sp>
        <p:nvSpPr>
          <p:cNvPr id="3" name="ZoneTexte 2"/>
          <p:cNvSpPr txBox="1"/>
          <p:nvPr/>
        </p:nvSpPr>
        <p:spPr>
          <a:xfrm>
            <a:off x="767751" y="2777706"/>
            <a:ext cx="8643668" cy="2308324"/>
          </a:xfrm>
          <a:prstGeom prst="rect">
            <a:avLst/>
          </a:prstGeom>
          <a:noFill/>
        </p:spPr>
        <p:txBody>
          <a:bodyPr wrap="square" rtlCol="0">
            <a:spAutoFit/>
          </a:bodyPr>
          <a:lstStyle/>
          <a:p>
            <a:pPr marL="285750" indent="-285750">
              <a:buFont typeface="Arial" panose="020B0604020202020204" pitchFamily="34" charset="0"/>
              <a:buChar char="•"/>
            </a:pPr>
            <a:r>
              <a:rPr lang="fr-CH" dirty="0" smtClean="0"/>
              <a:t>A.		Présentation succincte et introduction du thème étudié</a:t>
            </a:r>
          </a:p>
          <a:p>
            <a:pPr marL="285750" indent="-285750">
              <a:buFont typeface="Arial" panose="020B0604020202020204" pitchFamily="34" charset="0"/>
              <a:buChar char="•"/>
            </a:pPr>
            <a:r>
              <a:rPr lang="fr-CH" dirty="0" smtClean="0"/>
              <a:t>B. 		Réflexion centrales et points principaux soulevés dans les différents 			chapitres</a:t>
            </a:r>
          </a:p>
          <a:p>
            <a:pPr marL="285750" indent="-285750">
              <a:buFont typeface="Arial" panose="020B0604020202020204" pitchFamily="34" charset="0"/>
              <a:buChar char="•"/>
            </a:pPr>
            <a:r>
              <a:rPr lang="fr-CH" dirty="0" smtClean="0"/>
              <a:t>C.		Connaissances spécialisées et personnelles acquises au cours de 				l’étude de cas</a:t>
            </a:r>
          </a:p>
          <a:p>
            <a:pPr marL="285750" indent="-285750">
              <a:buFont typeface="Arial" panose="020B0604020202020204" pitchFamily="34" charset="0"/>
              <a:buChar char="•"/>
            </a:pPr>
            <a:endParaRPr lang="fr-CH" dirty="0"/>
          </a:p>
          <a:p>
            <a:r>
              <a:rPr lang="fr-CH" b="1" dirty="0" smtClean="0"/>
              <a:t>Critères d’évaluation:</a:t>
            </a:r>
          </a:p>
          <a:p>
            <a:r>
              <a:rPr lang="fr-CH" dirty="0" smtClean="0"/>
              <a:t>Selon la fiche d’évaluation «présentation de l’étude de cas»</a:t>
            </a:r>
            <a:endParaRPr lang="fr-CH" dirty="0"/>
          </a:p>
        </p:txBody>
      </p:sp>
    </p:spTree>
    <p:extLst>
      <p:ext uri="{BB962C8B-B14F-4D97-AF65-F5344CB8AC3E}">
        <p14:creationId xmlns:p14="http://schemas.microsoft.com/office/powerpoint/2010/main" val="34744568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39184" y="1381844"/>
            <a:ext cx="9359660" cy="899843"/>
          </a:xfrm>
        </p:spPr>
        <p:txBody>
          <a:bodyPr/>
          <a:lstStyle/>
          <a:p>
            <a:pPr algn="just"/>
            <a:r>
              <a:rPr lang="fr-CH" sz="2400" dirty="0" smtClean="0"/>
              <a:t>Présentation</a:t>
            </a:r>
            <a:endParaRPr lang="fr-CH" sz="2400" dirty="0"/>
          </a:p>
        </p:txBody>
      </p:sp>
      <p:pic>
        <p:nvPicPr>
          <p:cNvPr id="4" name="Grafik 1" descr="Y:\Logos\odamed\Logo_Odamed_d_f_i.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571750" cy="885825"/>
          </a:xfrm>
          <a:prstGeom prst="rect">
            <a:avLst/>
          </a:prstGeom>
          <a:noFill/>
          <a:ln>
            <a:noFill/>
          </a:ln>
        </p:spPr>
      </p:pic>
      <p:sp>
        <p:nvSpPr>
          <p:cNvPr id="3" name="ZoneTexte 2"/>
          <p:cNvSpPr txBox="1"/>
          <p:nvPr/>
        </p:nvSpPr>
        <p:spPr>
          <a:xfrm>
            <a:off x="767751" y="2777706"/>
            <a:ext cx="8643668" cy="2862322"/>
          </a:xfrm>
          <a:prstGeom prst="rect">
            <a:avLst/>
          </a:prstGeom>
          <a:noFill/>
        </p:spPr>
        <p:txBody>
          <a:bodyPr wrap="square" rtlCol="0">
            <a:spAutoFit/>
          </a:bodyPr>
          <a:lstStyle/>
          <a:p>
            <a:r>
              <a:rPr lang="fr-CH" dirty="0" smtClean="0"/>
              <a:t>A observer/informations pratiques :</a:t>
            </a:r>
          </a:p>
          <a:p>
            <a:endParaRPr lang="fr-CH" dirty="0" smtClean="0"/>
          </a:p>
          <a:p>
            <a:pPr marL="285750" indent="-285750">
              <a:buFont typeface="Arial" panose="020B0604020202020204" pitchFamily="34" charset="0"/>
              <a:buChar char="•"/>
            </a:pPr>
            <a:r>
              <a:rPr lang="fr-CH" dirty="0" smtClean="0"/>
              <a:t>Vous </a:t>
            </a:r>
            <a:r>
              <a:rPr lang="fr-CH" dirty="0"/>
              <a:t>remettez deux exemplaires d'une documentation écrite (polycopié) de la présentation</a:t>
            </a:r>
            <a:r>
              <a:rPr lang="fr-CH" dirty="0" smtClean="0"/>
              <a:t>.</a:t>
            </a:r>
          </a:p>
          <a:p>
            <a:pPr marL="285750" indent="-285750">
              <a:buFont typeface="Arial" panose="020B0604020202020204" pitchFamily="34" charset="0"/>
              <a:buChar char="•"/>
            </a:pPr>
            <a:r>
              <a:rPr lang="fr-CH" dirty="0" smtClean="0"/>
              <a:t>Il </a:t>
            </a:r>
            <a:r>
              <a:rPr lang="fr-CH" dirty="0"/>
              <a:t>n'est pas possible d'utiliser son propre ordinateur portable pour la présentation</a:t>
            </a:r>
            <a:r>
              <a:rPr lang="fr-CH" dirty="0" smtClean="0"/>
              <a:t>.</a:t>
            </a:r>
          </a:p>
          <a:p>
            <a:pPr marL="285750" indent="-285750">
              <a:buFont typeface="Arial" panose="020B0604020202020204" pitchFamily="34" charset="0"/>
              <a:buChar char="•"/>
            </a:pPr>
            <a:r>
              <a:rPr lang="fr-CH" dirty="0" smtClean="0"/>
              <a:t>Veuillez </a:t>
            </a:r>
            <a:r>
              <a:rPr lang="fr-CH" dirty="0"/>
              <a:t>apporter votre présentation sur une clé USB. </a:t>
            </a:r>
            <a:endParaRPr lang="fr-CH" dirty="0" smtClean="0"/>
          </a:p>
          <a:p>
            <a:pPr marL="285750" indent="-285750">
              <a:buFont typeface="Arial" panose="020B0604020202020204" pitchFamily="34" charset="0"/>
              <a:buChar char="•"/>
            </a:pPr>
            <a:r>
              <a:rPr lang="fr-CH" dirty="0" smtClean="0"/>
              <a:t>Sur </a:t>
            </a:r>
            <a:r>
              <a:rPr lang="fr-CH" dirty="0"/>
              <a:t>le lieu de l'examen, un grand écran tactile est à disposition pour la </a:t>
            </a:r>
            <a:r>
              <a:rPr lang="fr-CH" dirty="0" smtClean="0"/>
              <a:t>présentation.</a:t>
            </a:r>
          </a:p>
          <a:p>
            <a:pPr marL="285750" indent="-285750">
              <a:buFont typeface="Arial" panose="020B0604020202020204" pitchFamily="34" charset="0"/>
              <a:buChar char="•"/>
            </a:pPr>
            <a:r>
              <a:rPr lang="fr-CH" dirty="0" smtClean="0"/>
              <a:t>Il </a:t>
            </a:r>
            <a:r>
              <a:rPr lang="fr-CH" dirty="0"/>
              <a:t>n'y a pas d'accès à Internet pendant la présentation.</a:t>
            </a:r>
          </a:p>
        </p:txBody>
      </p:sp>
    </p:spTree>
    <p:extLst>
      <p:ext uri="{BB962C8B-B14F-4D97-AF65-F5344CB8AC3E}">
        <p14:creationId xmlns:p14="http://schemas.microsoft.com/office/powerpoint/2010/main" val="5070384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41573" y="2473546"/>
            <a:ext cx="7766936" cy="1646302"/>
          </a:xfrm>
        </p:spPr>
        <p:txBody>
          <a:bodyPr/>
          <a:lstStyle/>
          <a:p>
            <a:pPr algn="ctr"/>
            <a:r>
              <a:rPr lang="fr-CH" sz="6000" dirty="0" smtClean="0"/>
              <a:t>L’entretien avec les experts</a:t>
            </a:r>
            <a:endParaRPr lang="fr-CH" sz="6000" dirty="0"/>
          </a:p>
        </p:txBody>
      </p:sp>
      <p:pic>
        <p:nvPicPr>
          <p:cNvPr id="4" name="Grafik 1" descr="Y:\Logos\odamed\Logo_Odamed_d_f_i.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571750" cy="885825"/>
          </a:xfrm>
          <a:prstGeom prst="rect">
            <a:avLst/>
          </a:prstGeom>
          <a:noFill/>
          <a:ln>
            <a:noFill/>
          </a:ln>
        </p:spPr>
      </p:pic>
    </p:spTree>
    <p:extLst>
      <p:ext uri="{BB962C8B-B14F-4D97-AF65-F5344CB8AC3E}">
        <p14:creationId xmlns:p14="http://schemas.microsoft.com/office/powerpoint/2010/main" val="9239528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964275" y="1291569"/>
            <a:ext cx="8229601" cy="645296"/>
          </a:xfrm>
        </p:spPr>
        <p:txBody>
          <a:bodyPr/>
          <a:lstStyle/>
          <a:p>
            <a:pPr algn="ctr"/>
            <a:r>
              <a:rPr lang="fr-CH" sz="2400" dirty="0"/>
              <a:t>Informations détaillées / téléchargements</a:t>
            </a:r>
          </a:p>
        </p:txBody>
      </p:sp>
      <p:pic>
        <p:nvPicPr>
          <p:cNvPr id="4" name="Grafik 1" descr="Y:\Logos\odamed\Logo_Odamed_d_f_i.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571750" cy="885825"/>
          </a:xfrm>
          <a:prstGeom prst="rect">
            <a:avLst/>
          </a:prstGeom>
          <a:noFill/>
          <a:ln>
            <a:noFill/>
          </a:ln>
        </p:spPr>
      </p:pic>
      <p:sp>
        <p:nvSpPr>
          <p:cNvPr id="6" name="Rectangle 5"/>
          <p:cNvSpPr/>
          <p:nvPr/>
        </p:nvSpPr>
        <p:spPr>
          <a:xfrm>
            <a:off x="1036319" y="2184668"/>
            <a:ext cx="4491644" cy="2862322"/>
          </a:xfrm>
          <a:prstGeom prst="rect">
            <a:avLst/>
          </a:prstGeom>
        </p:spPr>
        <p:txBody>
          <a:bodyPr wrap="square">
            <a:spAutoFit/>
          </a:bodyPr>
          <a:lstStyle/>
          <a:p>
            <a:pPr>
              <a:buFont typeface="Symbol" pitchFamily="2" charset="2"/>
              <a:buChar char="-"/>
            </a:pPr>
            <a:r>
              <a:rPr lang="fr-CH" dirty="0"/>
              <a:t>Avis de concours pour l'examen professionnel </a:t>
            </a:r>
          </a:p>
          <a:p>
            <a:pPr>
              <a:buFont typeface="Symbol" pitchFamily="2" charset="2"/>
              <a:buChar char="-"/>
            </a:pPr>
            <a:r>
              <a:rPr lang="fr-CH" dirty="0"/>
              <a:t>Formulaire d'inscription à l'examen professionnel </a:t>
            </a:r>
          </a:p>
          <a:p>
            <a:pPr>
              <a:buFont typeface="Symbol" pitchFamily="2" charset="2"/>
              <a:buChar char="-"/>
            </a:pPr>
            <a:r>
              <a:rPr lang="fr-CH" dirty="0"/>
              <a:t>Règlement d'examen</a:t>
            </a:r>
          </a:p>
          <a:p>
            <a:pPr>
              <a:buFont typeface="Symbol" pitchFamily="2" charset="2"/>
              <a:buChar char="-"/>
            </a:pPr>
            <a:r>
              <a:rPr lang="fr-CH" dirty="0"/>
              <a:t>Directives</a:t>
            </a:r>
          </a:p>
          <a:p>
            <a:pPr>
              <a:buFont typeface="Symbol" pitchFamily="2" charset="2"/>
              <a:buChar char="-"/>
            </a:pPr>
            <a:r>
              <a:rPr lang="fr-CH" dirty="0"/>
              <a:t>Annexe au guide</a:t>
            </a:r>
          </a:p>
          <a:p>
            <a:pPr>
              <a:buFont typeface="Symbol" pitchFamily="2" charset="2"/>
              <a:buChar char="-"/>
            </a:pPr>
            <a:r>
              <a:rPr lang="fr-CH" dirty="0"/>
              <a:t>Directives relatives aux épreuves d'examen</a:t>
            </a:r>
          </a:p>
          <a:p>
            <a:pPr>
              <a:buFont typeface="Symbol" pitchFamily="2" charset="2"/>
              <a:buChar char="-"/>
            </a:pPr>
            <a:r>
              <a:rPr lang="fr-CH" dirty="0"/>
              <a:t>Tarif </a:t>
            </a:r>
            <a:r>
              <a:rPr lang="fr-CH" dirty="0" smtClean="0"/>
              <a:t>et frais d’inscription</a:t>
            </a:r>
            <a:endParaRPr lang="fr-CH" dirty="0"/>
          </a:p>
        </p:txBody>
      </p:sp>
      <p:sp>
        <p:nvSpPr>
          <p:cNvPr id="7" name="Rectangle 6"/>
          <p:cNvSpPr/>
          <p:nvPr/>
        </p:nvSpPr>
        <p:spPr>
          <a:xfrm>
            <a:off x="5791201" y="2184668"/>
            <a:ext cx="3992880" cy="2031325"/>
          </a:xfrm>
          <a:prstGeom prst="rect">
            <a:avLst/>
          </a:prstGeom>
        </p:spPr>
        <p:txBody>
          <a:bodyPr wrap="square">
            <a:spAutoFit/>
          </a:bodyPr>
          <a:lstStyle/>
          <a:p>
            <a:pPr>
              <a:buFont typeface="Symbol" pitchFamily="2" charset="2"/>
              <a:buChar char="-"/>
            </a:pPr>
            <a:r>
              <a:rPr lang="fr-CH" dirty="0"/>
              <a:t>Fiche d'évaluation Etude de cas </a:t>
            </a:r>
          </a:p>
          <a:p>
            <a:pPr>
              <a:buFont typeface="Symbol" pitchFamily="2" charset="2"/>
              <a:buChar char="-"/>
            </a:pPr>
            <a:r>
              <a:rPr lang="fr-CH" dirty="0"/>
              <a:t>Fiche d'évaluation Présentation de l’étude de cas </a:t>
            </a:r>
          </a:p>
          <a:p>
            <a:pPr>
              <a:buFont typeface="Symbol" pitchFamily="2" charset="2"/>
              <a:buChar char="-"/>
            </a:pPr>
            <a:r>
              <a:rPr lang="fr-CH" dirty="0"/>
              <a:t>Fiche d'évaluation Entretien avec les experts sur l’étude de cas </a:t>
            </a:r>
          </a:p>
          <a:p>
            <a:pPr>
              <a:buFont typeface="Symbol" pitchFamily="2" charset="2"/>
              <a:buChar char="-"/>
            </a:pPr>
            <a:r>
              <a:rPr lang="fr-CH" dirty="0"/>
              <a:t>Fiche technique Indiquer correctement les sources</a:t>
            </a:r>
          </a:p>
        </p:txBody>
      </p:sp>
      <p:sp>
        <p:nvSpPr>
          <p:cNvPr id="8" name="Rectangle 7"/>
          <p:cNvSpPr/>
          <p:nvPr/>
        </p:nvSpPr>
        <p:spPr>
          <a:xfrm>
            <a:off x="2031074" y="5294793"/>
            <a:ext cx="7087987" cy="369332"/>
          </a:xfrm>
          <a:prstGeom prst="rect">
            <a:avLst/>
          </a:prstGeom>
        </p:spPr>
        <p:txBody>
          <a:bodyPr wrap="square">
            <a:spAutoFit/>
          </a:bodyPr>
          <a:lstStyle/>
          <a:p>
            <a:r>
              <a:rPr lang="de-CH" dirty="0">
                <a:hlinkClick r:id="rId3"/>
              </a:rPr>
              <a:t>http://www.odamed.ch/dokumentation/fuer-kandidatinnen.html</a:t>
            </a:r>
            <a:endParaRPr lang="de-CH" dirty="0"/>
          </a:p>
        </p:txBody>
      </p:sp>
    </p:spTree>
    <p:extLst>
      <p:ext uri="{BB962C8B-B14F-4D97-AF65-F5344CB8AC3E}">
        <p14:creationId xmlns:p14="http://schemas.microsoft.com/office/powerpoint/2010/main" val="14737223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17563" y="885825"/>
            <a:ext cx="3908373" cy="1646302"/>
          </a:xfrm>
        </p:spPr>
        <p:txBody>
          <a:bodyPr/>
          <a:lstStyle/>
          <a:p>
            <a:pPr algn="ctr"/>
            <a:r>
              <a:rPr lang="fr-CH" sz="4400" dirty="0" smtClean="0"/>
              <a:t>L’entretien</a:t>
            </a:r>
            <a:endParaRPr lang="fr-CH" sz="4400" dirty="0"/>
          </a:p>
        </p:txBody>
      </p:sp>
      <p:pic>
        <p:nvPicPr>
          <p:cNvPr id="4" name="Grafik 1" descr="Y:\Logos\odamed\Logo_Odamed_d_f_i.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571750" cy="885825"/>
          </a:xfrm>
          <a:prstGeom prst="rect">
            <a:avLst/>
          </a:prstGeom>
          <a:noFill/>
          <a:ln>
            <a:noFill/>
          </a:ln>
        </p:spPr>
      </p:pic>
      <p:sp>
        <p:nvSpPr>
          <p:cNvPr id="3" name="ZoneTexte 2"/>
          <p:cNvSpPr txBox="1"/>
          <p:nvPr/>
        </p:nvSpPr>
        <p:spPr>
          <a:xfrm>
            <a:off x="767751" y="2777706"/>
            <a:ext cx="8643668" cy="2585323"/>
          </a:xfrm>
          <a:prstGeom prst="rect">
            <a:avLst/>
          </a:prstGeom>
          <a:noFill/>
        </p:spPr>
        <p:txBody>
          <a:bodyPr wrap="square" rtlCol="0">
            <a:spAutoFit/>
          </a:bodyPr>
          <a:lstStyle/>
          <a:p>
            <a:r>
              <a:rPr lang="fr-CH" dirty="0" smtClean="0"/>
              <a:t>L’entretien (20 minutes) a lieu à la fin de la présentation de l’étude de cas. Un entretien avec les experts ne peut être assimilé à un examen oral dans lequel les experts n’évaluent que les connaissances du candidat.</a:t>
            </a:r>
          </a:p>
          <a:p>
            <a:endParaRPr lang="fr-CH" dirty="0"/>
          </a:p>
          <a:p>
            <a:r>
              <a:rPr lang="fr-CH" dirty="0" smtClean="0"/>
              <a:t>Les experts posent, en fonction du contenu de la présentation et de l’étude de cas choisi, des questions d’approfondissement et d’élargissement sur les différents thèmes. Il s’agit principalement des questions d’ordre pratique, auxquelles le candidat devra répondre en s’aidant de son expérience et de ses connaissances théoriques.</a:t>
            </a:r>
            <a:endParaRPr lang="fr-CH" dirty="0"/>
          </a:p>
        </p:txBody>
      </p:sp>
    </p:spTree>
    <p:extLst>
      <p:ext uri="{BB962C8B-B14F-4D97-AF65-F5344CB8AC3E}">
        <p14:creationId xmlns:p14="http://schemas.microsoft.com/office/powerpoint/2010/main" val="35693742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67750" y="885825"/>
            <a:ext cx="7634378" cy="887125"/>
          </a:xfrm>
        </p:spPr>
        <p:txBody>
          <a:bodyPr/>
          <a:lstStyle/>
          <a:p>
            <a:pPr algn="l"/>
            <a:r>
              <a:rPr lang="fr-CH" sz="3600" dirty="0" smtClean="0"/>
              <a:t>L’entretien: discussion technique </a:t>
            </a:r>
            <a:endParaRPr lang="fr-CH" sz="3600" dirty="0"/>
          </a:p>
        </p:txBody>
      </p:sp>
      <p:pic>
        <p:nvPicPr>
          <p:cNvPr id="4" name="Grafik 1" descr="Y:\Logos\odamed\Logo_Odamed_d_f_i.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571750" cy="885825"/>
          </a:xfrm>
          <a:prstGeom prst="rect">
            <a:avLst/>
          </a:prstGeom>
          <a:noFill/>
          <a:ln>
            <a:noFill/>
          </a:ln>
        </p:spPr>
      </p:pic>
      <p:sp>
        <p:nvSpPr>
          <p:cNvPr id="3" name="ZoneTexte 2"/>
          <p:cNvSpPr txBox="1"/>
          <p:nvPr/>
        </p:nvSpPr>
        <p:spPr>
          <a:xfrm>
            <a:off x="767750" y="2320504"/>
            <a:ext cx="9532189" cy="3970318"/>
          </a:xfrm>
          <a:prstGeom prst="rect">
            <a:avLst/>
          </a:prstGeom>
          <a:noFill/>
        </p:spPr>
        <p:txBody>
          <a:bodyPr wrap="square" rtlCol="0">
            <a:spAutoFit/>
          </a:bodyPr>
          <a:lstStyle/>
          <a:p>
            <a:r>
              <a:rPr lang="fr-CH" b="1" u="sng" dirty="0" smtClean="0"/>
              <a:t>Avantage et opportunités:</a:t>
            </a:r>
            <a:endParaRPr lang="fr-CH" dirty="0" smtClean="0"/>
          </a:p>
          <a:p>
            <a:endParaRPr lang="fr-CH" b="1" u="sng" dirty="0"/>
          </a:p>
          <a:p>
            <a:pPr marL="285750" indent="-285750">
              <a:buFont typeface="Arial" panose="020B0604020202020204" pitchFamily="34" charset="0"/>
              <a:buChar char="•"/>
            </a:pPr>
            <a:r>
              <a:rPr lang="fr-CH" dirty="0" smtClean="0"/>
              <a:t>Flexibilité: la situation particulière du candidat peut être prise en compte. L’entretien fait référence à une performance que le candidat a déjà réalisée.</a:t>
            </a:r>
          </a:p>
          <a:p>
            <a:pPr marL="285750" indent="-285750">
              <a:buFont typeface="Arial" panose="020B0604020202020204" pitchFamily="34" charset="0"/>
              <a:buChar char="•"/>
            </a:pPr>
            <a:endParaRPr lang="fr-CH" dirty="0"/>
          </a:p>
          <a:p>
            <a:pPr marL="285750" indent="-285750">
              <a:buFont typeface="Arial" panose="020B0604020202020204" pitchFamily="34" charset="0"/>
              <a:buChar char="•"/>
            </a:pPr>
            <a:r>
              <a:rPr lang="fr-CH" dirty="0" smtClean="0"/>
              <a:t>Processus de réflexion: le candidat peut expliquer comment il en est arrivé une telle réflexion et conclusion. Il peut la présenter et la justifier.</a:t>
            </a:r>
          </a:p>
          <a:p>
            <a:pPr marL="285750" indent="-285750">
              <a:buFont typeface="Arial" panose="020B0604020202020204" pitchFamily="34" charset="0"/>
              <a:buChar char="•"/>
            </a:pPr>
            <a:endParaRPr lang="fr-CH" dirty="0"/>
          </a:p>
          <a:p>
            <a:pPr marL="285750" indent="-285750">
              <a:buFont typeface="Arial" panose="020B0604020202020204" pitchFamily="34" charset="0"/>
              <a:buChar char="•"/>
            </a:pPr>
            <a:r>
              <a:rPr lang="fr-CH" dirty="0" smtClean="0"/>
              <a:t>Contexte et interconnexion: dans un temps défini, le candidat est en mesure de présenter son sujet, sa faisabilité et les interconnexions</a:t>
            </a:r>
          </a:p>
          <a:p>
            <a:pPr marL="285750" indent="-285750">
              <a:buFont typeface="Arial" panose="020B0604020202020204" pitchFamily="34" charset="0"/>
              <a:buChar char="•"/>
            </a:pPr>
            <a:endParaRPr lang="fr-CH" dirty="0"/>
          </a:p>
          <a:p>
            <a:r>
              <a:rPr lang="fr-CH" b="1" dirty="0"/>
              <a:t>Critères d’évaluation:</a:t>
            </a:r>
          </a:p>
          <a:p>
            <a:r>
              <a:rPr lang="fr-CH" dirty="0"/>
              <a:t>Selon la fiche d’évaluation </a:t>
            </a:r>
            <a:r>
              <a:rPr lang="fr-CH" dirty="0" smtClean="0"/>
              <a:t>«entretien </a:t>
            </a:r>
            <a:r>
              <a:rPr lang="fr-CH" dirty="0"/>
              <a:t>de l’étude de cas»</a:t>
            </a:r>
          </a:p>
          <a:p>
            <a:endParaRPr lang="fr-CH" dirty="0" smtClean="0"/>
          </a:p>
        </p:txBody>
      </p:sp>
    </p:spTree>
    <p:extLst>
      <p:ext uri="{BB962C8B-B14F-4D97-AF65-F5344CB8AC3E}">
        <p14:creationId xmlns:p14="http://schemas.microsoft.com/office/powerpoint/2010/main" val="29945794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07067" y="1464255"/>
            <a:ext cx="7766936" cy="1646302"/>
          </a:xfrm>
        </p:spPr>
        <p:txBody>
          <a:bodyPr/>
          <a:lstStyle/>
          <a:p>
            <a:pPr algn="ctr"/>
            <a:r>
              <a:rPr lang="fr-CH" sz="6000" dirty="0" smtClean="0"/>
              <a:t>Merci pour votre attention!</a:t>
            </a:r>
            <a:endParaRPr lang="fr-CH" sz="6000" dirty="0"/>
          </a:p>
        </p:txBody>
      </p:sp>
      <p:pic>
        <p:nvPicPr>
          <p:cNvPr id="4" name="Grafik 1" descr="Y:\Logos\odamed\Logo_Odamed_d_f_i.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571750" cy="885825"/>
          </a:xfrm>
          <a:prstGeom prst="rect">
            <a:avLst/>
          </a:prstGeom>
          <a:noFill/>
          <a:ln>
            <a:noFill/>
          </a:ln>
        </p:spPr>
      </p:pic>
      <p:sp>
        <p:nvSpPr>
          <p:cNvPr id="5" name="Titre 1"/>
          <p:cNvSpPr txBox="1">
            <a:spLocks/>
          </p:cNvSpPr>
          <p:nvPr/>
        </p:nvSpPr>
        <p:spPr>
          <a:xfrm>
            <a:off x="1616335" y="3419576"/>
            <a:ext cx="7766936" cy="1646302"/>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CH" sz="6000" dirty="0" smtClean="0"/>
              <a:t>Des Questions</a:t>
            </a:r>
            <a:endParaRPr lang="fr-CH" sz="6000" dirty="0"/>
          </a:p>
        </p:txBody>
      </p:sp>
      <p:pic>
        <p:nvPicPr>
          <p:cNvPr id="6" name="Picture 2" descr="Résultat d’images pour ques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7303" y="3641346"/>
            <a:ext cx="1733550" cy="1733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2025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hteck 29">
            <a:extLst>
              <a:ext uri="{FF2B5EF4-FFF2-40B4-BE49-F238E27FC236}">
                <a16:creationId xmlns:a16="http://schemas.microsoft.com/office/drawing/2014/main" id="{69E275EB-782F-450E-7EE7-0992FF3C1985}"/>
              </a:ext>
            </a:extLst>
          </p:cNvPr>
          <p:cNvSpPr/>
          <p:nvPr/>
        </p:nvSpPr>
        <p:spPr>
          <a:xfrm>
            <a:off x="4352630" y="5687880"/>
            <a:ext cx="6918350" cy="532800"/>
          </a:xfrm>
          <a:prstGeom prst="rect">
            <a:avLst/>
          </a:prstGeom>
          <a:solidFill>
            <a:schemeClr val="accent1">
              <a:lumMod val="20000"/>
              <a:lumOff val="80000"/>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0" name="Rechteck 19">
            <a:extLst>
              <a:ext uri="{FF2B5EF4-FFF2-40B4-BE49-F238E27FC236}">
                <a16:creationId xmlns:a16="http://schemas.microsoft.com/office/drawing/2014/main" id="{01F59F2C-9265-3714-5D73-5C6D8B65C9C5}"/>
              </a:ext>
            </a:extLst>
          </p:cNvPr>
          <p:cNvSpPr/>
          <p:nvPr/>
        </p:nvSpPr>
        <p:spPr>
          <a:xfrm>
            <a:off x="4346255" y="3260723"/>
            <a:ext cx="6918350" cy="532800"/>
          </a:xfrm>
          <a:prstGeom prst="rect">
            <a:avLst/>
          </a:prstGeom>
          <a:solidFill>
            <a:schemeClr val="bg2">
              <a:lumMod val="90000"/>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3" name="Rechteck 22">
            <a:extLst>
              <a:ext uri="{FF2B5EF4-FFF2-40B4-BE49-F238E27FC236}">
                <a16:creationId xmlns:a16="http://schemas.microsoft.com/office/drawing/2014/main" id="{CA47F34D-083C-2897-CF4A-5E343D43B54D}"/>
              </a:ext>
            </a:extLst>
          </p:cNvPr>
          <p:cNvSpPr/>
          <p:nvPr/>
        </p:nvSpPr>
        <p:spPr>
          <a:xfrm>
            <a:off x="4352630" y="3869287"/>
            <a:ext cx="6918350" cy="532800"/>
          </a:xfrm>
          <a:prstGeom prst="rect">
            <a:avLst/>
          </a:prstGeom>
          <a:solidFill>
            <a:schemeClr val="bg2">
              <a:lumMod val="90000"/>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4" name="Rechteck 23">
            <a:extLst>
              <a:ext uri="{FF2B5EF4-FFF2-40B4-BE49-F238E27FC236}">
                <a16:creationId xmlns:a16="http://schemas.microsoft.com/office/drawing/2014/main" id="{E3730ED0-A784-1769-058D-1EF2B8E8F90C}"/>
              </a:ext>
            </a:extLst>
          </p:cNvPr>
          <p:cNvSpPr/>
          <p:nvPr/>
        </p:nvSpPr>
        <p:spPr>
          <a:xfrm>
            <a:off x="4346255" y="4470711"/>
            <a:ext cx="6918350" cy="532800"/>
          </a:xfrm>
          <a:prstGeom prst="rect">
            <a:avLst/>
          </a:prstGeom>
          <a:solidFill>
            <a:schemeClr val="bg2">
              <a:lumMod val="90000"/>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5" name="Rechteck 24">
            <a:extLst>
              <a:ext uri="{FF2B5EF4-FFF2-40B4-BE49-F238E27FC236}">
                <a16:creationId xmlns:a16="http://schemas.microsoft.com/office/drawing/2014/main" id="{96BA77BD-E2AA-2902-01F3-99FCC4421569}"/>
              </a:ext>
            </a:extLst>
          </p:cNvPr>
          <p:cNvSpPr/>
          <p:nvPr/>
        </p:nvSpPr>
        <p:spPr>
          <a:xfrm>
            <a:off x="4346255" y="5082445"/>
            <a:ext cx="6918350" cy="532800"/>
          </a:xfrm>
          <a:prstGeom prst="rect">
            <a:avLst/>
          </a:prstGeom>
          <a:solidFill>
            <a:schemeClr val="accent1">
              <a:lumMod val="20000"/>
              <a:lumOff val="80000"/>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 name="Titel 1">
            <a:extLst>
              <a:ext uri="{FF2B5EF4-FFF2-40B4-BE49-F238E27FC236}">
                <a16:creationId xmlns:a16="http://schemas.microsoft.com/office/drawing/2014/main" id="{EC6672CB-F680-3BA0-40AE-6A3EA1D449F0}"/>
              </a:ext>
            </a:extLst>
          </p:cNvPr>
          <p:cNvSpPr>
            <a:spLocks noGrp="1"/>
          </p:cNvSpPr>
          <p:nvPr>
            <p:ph type="title"/>
          </p:nvPr>
        </p:nvSpPr>
        <p:spPr>
          <a:xfrm>
            <a:off x="838800" y="1368000"/>
            <a:ext cx="7129546" cy="900000"/>
          </a:xfrm>
        </p:spPr>
        <p:txBody>
          <a:bodyPr/>
          <a:lstStyle/>
          <a:p>
            <a:r>
              <a:rPr lang="fr-CH" dirty="0"/>
              <a:t>Calendrier et dates</a:t>
            </a:r>
          </a:p>
        </p:txBody>
      </p:sp>
      <p:sp>
        <p:nvSpPr>
          <p:cNvPr id="4" name="Rechteck 3">
            <a:extLst>
              <a:ext uri="{FF2B5EF4-FFF2-40B4-BE49-F238E27FC236}">
                <a16:creationId xmlns:a16="http://schemas.microsoft.com/office/drawing/2014/main" id="{B1FBED3E-67E4-47CA-BDDC-15F475BC3DC4}"/>
              </a:ext>
            </a:extLst>
          </p:cNvPr>
          <p:cNvSpPr/>
          <p:nvPr/>
        </p:nvSpPr>
        <p:spPr>
          <a:xfrm>
            <a:off x="838800" y="3256150"/>
            <a:ext cx="3384857" cy="531628"/>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a:t>9 mois avant le début de l'examen</a:t>
            </a:r>
          </a:p>
        </p:txBody>
      </p:sp>
      <p:sp>
        <p:nvSpPr>
          <p:cNvPr id="5" name="Rechteck 4">
            <a:extLst>
              <a:ext uri="{FF2B5EF4-FFF2-40B4-BE49-F238E27FC236}">
                <a16:creationId xmlns:a16="http://schemas.microsoft.com/office/drawing/2014/main" id="{FF0B2062-F85C-B968-4419-C326D8A84122}"/>
              </a:ext>
            </a:extLst>
          </p:cNvPr>
          <p:cNvSpPr/>
          <p:nvPr/>
        </p:nvSpPr>
        <p:spPr>
          <a:xfrm>
            <a:off x="4346256" y="3256150"/>
            <a:ext cx="2340000" cy="531628"/>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a:solidFill>
                  <a:schemeClr val="tx1"/>
                </a:solidFill>
              </a:rPr>
              <a:t>Appel d'offres</a:t>
            </a:r>
          </a:p>
        </p:txBody>
      </p:sp>
      <p:sp>
        <p:nvSpPr>
          <p:cNvPr id="6" name="Rechteck 5">
            <a:extLst>
              <a:ext uri="{FF2B5EF4-FFF2-40B4-BE49-F238E27FC236}">
                <a16:creationId xmlns:a16="http://schemas.microsoft.com/office/drawing/2014/main" id="{15CCB7B9-9ED0-096B-6208-24CAABE5B00A}"/>
              </a:ext>
            </a:extLst>
          </p:cNvPr>
          <p:cNvSpPr/>
          <p:nvPr/>
        </p:nvSpPr>
        <p:spPr>
          <a:xfrm>
            <a:off x="838800" y="3864711"/>
            <a:ext cx="3384857" cy="531628"/>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a:t>8 mois avant le début de l'examen</a:t>
            </a:r>
          </a:p>
        </p:txBody>
      </p:sp>
      <p:sp>
        <p:nvSpPr>
          <p:cNvPr id="7" name="Rechteck 6">
            <a:extLst>
              <a:ext uri="{FF2B5EF4-FFF2-40B4-BE49-F238E27FC236}">
                <a16:creationId xmlns:a16="http://schemas.microsoft.com/office/drawing/2014/main" id="{99DBE516-E84B-91D1-1F05-3E155B1FA1B3}"/>
              </a:ext>
            </a:extLst>
          </p:cNvPr>
          <p:cNvSpPr/>
          <p:nvPr/>
        </p:nvSpPr>
        <p:spPr>
          <a:xfrm>
            <a:off x="6763068" y="3864711"/>
            <a:ext cx="2340000" cy="531628"/>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a:solidFill>
                  <a:schemeClr val="tx1"/>
                </a:solidFill>
              </a:rPr>
              <a:t>Délai d'inscription</a:t>
            </a:r>
          </a:p>
        </p:txBody>
      </p:sp>
      <p:sp>
        <p:nvSpPr>
          <p:cNvPr id="8" name="Rechteck 7">
            <a:extLst>
              <a:ext uri="{FF2B5EF4-FFF2-40B4-BE49-F238E27FC236}">
                <a16:creationId xmlns:a16="http://schemas.microsoft.com/office/drawing/2014/main" id="{61D2DED4-257B-0159-20F7-8F242D61B223}"/>
              </a:ext>
            </a:extLst>
          </p:cNvPr>
          <p:cNvSpPr/>
          <p:nvPr/>
        </p:nvSpPr>
        <p:spPr>
          <a:xfrm>
            <a:off x="838800" y="4473275"/>
            <a:ext cx="3384857" cy="531628"/>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a:t>7 mois avant le début de l'examen</a:t>
            </a:r>
          </a:p>
        </p:txBody>
      </p:sp>
      <p:sp>
        <p:nvSpPr>
          <p:cNvPr id="9" name="Rechteck 8">
            <a:extLst>
              <a:ext uri="{FF2B5EF4-FFF2-40B4-BE49-F238E27FC236}">
                <a16:creationId xmlns:a16="http://schemas.microsoft.com/office/drawing/2014/main" id="{97E169AD-625F-B3F3-D591-655DEAC11A71}"/>
              </a:ext>
            </a:extLst>
          </p:cNvPr>
          <p:cNvSpPr/>
          <p:nvPr/>
        </p:nvSpPr>
        <p:spPr>
          <a:xfrm>
            <a:off x="4346256" y="4473275"/>
            <a:ext cx="2340000" cy="531628"/>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a:solidFill>
                  <a:schemeClr val="tx1"/>
                </a:solidFill>
              </a:rPr>
              <a:t>Décision d'admission</a:t>
            </a:r>
          </a:p>
        </p:txBody>
      </p:sp>
      <p:sp>
        <p:nvSpPr>
          <p:cNvPr id="19" name="Rechteck 18">
            <a:extLst>
              <a:ext uri="{FF2B5EF4-FFF2-40B4-BE49-F238E27FC236}">
                <a16:creationId xmlns:a16="http://schemas.microsoft.com/office/drawing/2014/main" id="{2167316D-B92D-81FA-81C2-79E787B99900}"/>
              </a:ext>
            </a:extLst>
          </p:cNvPr>
          <p:cNvSpPr/>
          <p:nvPr/>
        </p:nvSpPr>
        <p:spPr>
          <a:xfrm>
            <a:off x="9176605" y="4473275"/>
            <a:ext cx="2088000" cy="531628"/>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a:solidFill>
                  <a:schemeClr val="tx1"/>
                </a:solidFill>
              </a:rPr>
              <a:t>4 decembre 2023</a:t>
            </a:r>
          </a:p>
        </p:txBody>
      </p:sp>
      <p:sp>
        <p:nvSpPr>
          <p:cNvPr id="21" name="Rechteck 20">
            <a:extLst>
              <a:ext uri="{FF2B5EF4-FFF2-40B4-BE49-F238E27FC236}">
                <a16:creationId xmlns:a16="http://schemas.microsoft.com/office/drawing/2014/main" id="{0A4DBD60-251B-1914-3012-A721F4E09CA3}"/>
              </a:ext>
            </a:extLst>
          </p:cNvPr>
          <p:cNvSpPr/>
          <p:nvPr/>
        </p:nvSpPr>
        <p:spPr>
          <a:xfrm>
            <a:off x="9176605" y="3256150"/>
            <a:ext cx="2088000" cy="531628"/>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a:solidFill>
                  <a:schemeClr val="tx1"/>
                </a:solidFill>
              </a:rPr>
              <a:t>25 septembre 2023</a:t>
            </a:r>
          </a:p>
        </p:txBody>
      </p:sp>
      <p:sp>
        <p:nvSpPr>
          <p:cNvPr id="22" name="Rechteck 21">
            <a:extLst>
              <a:ext uri="{FF2B5EF4-FFF2-40B4-BE49-F238E27FC236}">
                <a16:creationId xmlns:a16="http://schemas.microsoft.com/office/drawing/2014/main" id="{6E0E15C9-37D2-A08D-9AEE-3544593B907E}"/>
              </a:ext>
            </a:extLst>
          </p:cNvPr>
          <p:cNvSpPr/>
          <p:nvPr/>
        </p:nvSpPr>
        <p:spPr>
          <a:xfrm>
            <a:off x="9176605" y="3864711"/>
            <a:ext cx="2088000" cy="531628"/>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a:solidFill>
                  <a:schemeClr val="tx1"/>
                </a:solidFill>
              </a:rPr>
              <a:t>25 octobre 2023</a:t>
            </a:r>
          </a:p>
        </p:txBody>
      </p:sp>
      <p:sp>
        <p:nvSpPr>
          <p:cNvPr id="3" name="Rechteck 2">
            <a:extLst>
              <a:ext uri="{FF2B5EF4-FFF2-40B4-BE49-F238E27FC236}">
                <a16:creationId xmlns:a16="http://schemas.microsoft.com/office/drawing/2014/main" id="{5C2A6DDF-8DCA-0627-FFEE-FF9D4CF06268}"/>
              </a:ext>
            </a:extLst>
          </p:cNvPr>
          <p:cNvSpPr/>
          <p:nvPr/>
        </p:nvSpPr>
        <p:spPr>
          <a:xfrm>
            <a:off x="4346255" y="5769940"/>
            <a:ext cx="2340000" cy="531628"/>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1600" dirty="0">
                <a:solidFill>
                  <a:schemeClr val="tx1"/>
                </a:solidFill>
              </a:rPr>
              <a:t>Envoi des données de connexion Séries zéro</a:t>
            </a:r>
          </a:p>
        </p:txBody>
      </p:sp>
      <p:sp>
        <p:nvSpPr>
          <p:cNvPr id="10" name="Rechteck 9">
            <a:extLst>
              <a:ext uri="{FF2B5EF4-FFF2-40B4-BE49-F238E27FC236}">
                <a16:creationId xmlns:a16="http://schemas.microsoft.com/office/drawing/2014/main" id="{9678D651-373E-76D5-F2B7-4E436D981140}"/>
              </a:ext>
            </a:extLst>
          </p:cNvPr>
          <p:cNvSpPr/>
          <p:nvPr/>
        </p:nvSpPr>
        <p:spPr>
          <a:xfrm>
            <a:off x="9176605" y="5689052"/>
            <a:ext cx="2088000" cy="531628"/>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dirty="0" smtClean="0">
                <a:solidFill>
                  <a:schemeClr val="tx1"/>
                </a:solidFill>
              </a:rPr>
              <a:t>env. </a:t>
            </a:r>
            <a:r>
              <a:rPr lang="fr-CH" dirty="0">
                <a:solidFill>
                  <a:schemeClr val="tx1"/>
                </a:solidFill>
              </a:rPr>
              <a:t>avril 2024</a:t>
            </a:r>
          </a:p>
        </p:txBody>
      </p:sp>
      <p:sp>
        <p:nvSpPr>
          <p:cNvPr id="11" name="Rechteck 10">
            <a:extLst>
              <a:ext uri="{FF2B5EF4-FFF2-40B4-BE49-F238E27FC236}">
                <a16:creationId xmlns:a16="http://schemas.microsoft.com/office/drawing/2014/main" id="{E20AB3E8-6E48-9BBE-A810-919E28285541}"/>
              </a:ext>
            </a:extLst>
          </p:cNvPr>
          <p:cNvSpPr/>
          <p:nvPr/>
        </p:nvSpPr>
        <p:spPr>
          <a:xfrm>
            <a:off x="838800" y="5082445"/>
            <a:ext cx="3384857" cy="53162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a:t>4 mois avant le début de l'examen</a:t>
            </a:r>
          </a:p>
        </p:txBody>
      </p:sp>
      <p:sp>
        <p:nvSpPr>
          <p:cNvPr id="12" name="Rechteck 11">
            <a:extLst>
              <a:ext uri="{FF2B5EF4-FFF2-40B4-BE49-F238E27FC236}">
                <a16:creationId xmlns:a16="http://schemas.microsoft.com/office/drawing/2014/main" id="{F573FD08-8FB6-076D-B626-09D30B60FDE7}"/>
              </a:ext>
            </a:extLst>
          </p:cNvPr>
          <p:cNvSpPr/>
          <p:nvPr/>
        </p:nvSpPr>
        <p:spPr>
          <a:xfrm>
            <a:off x="4346256" y="5082445"/>
            <a:ext cx="2340000" cy="531628"/>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a:solidFill>
                  <a:schemeClr val="tx1"/>
                </a:solidFill>
              </a:rPr>
              <a:t>Convocation à l'examen</a:t>
            </a:r>
          </a:p>
        </p:txBody>
      </p:sp>
      <p:sp>
        <p:nvSpPr>
          <p:cNvPr id="13" name="Rechteck 12">
            <a:extLst>
              <a:ext uri="{FF2B5EF4-FFF2-40B4-BE49-F238E27FC236}">
                <a16:creationId xmlns:a16="http://schemas.microsoft.com/office/drawing/2014/main" id="{42063424-F03B-CF72-962A-6694394243D0}"/>
              </a:ext>
            </a:extLst>
          </p:cNvPr>
          <p:cNvSpPr/>
          <p:nvPr/>
        </p:nvSpPr>
        <p:spPr>
          <a:xfrm>
            <a:off x="9176605" y="5082445"/>
            <a:ext cx="2088000" cy="531628"/>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a:solidFill>
                  <a:schemeClr val="tx1"/>
                </a:solidFill>
              </a:rPr>
              <a:t>22 février 2024</a:t>
            </a:r>
          </a:p>
        </p:txBody>
      </p:sp>
      <p:sp>
        <p:nvSpPr>
          <p:cNvPr id="14" name="Rechteck 13">
            <a:extLst>
              <a:ext uri="{FF2B5EF4-FFF2-40B4-BE49-F238E27FC236}">
                <a16:creationId xmlns:a16="http://schemas.microsoft.com/office/drawing/2014/main" id="{7EC9614F-0027-31E1-D1FD-47F204E5DEF1}"/>
              </a:ext>
            </a:extLst>
          </p:cNvPr>
          <p:cNvSpPr/>
          <p:nvPr/>
        </p:nvSpPr>
        <p:spPr>
          <a:xfrm>
            <a:off x="4346255" y="2496261"/>
            <a:ext cx="2340000" cy="53162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a:t>Odamed</a:t>
            </a:r>
          </a:p>
        </p:txBody>
      </p:sp>
      <p:sp>
        <p:nvSpPr>
          <p:cNvPr id="15" name="Rechteck 14">
            <a:extLst>
              <a:ext uri="{FF2B5EF4-FFF2-40B4-BE49-F238E27FC236}">
                <a16:creationId xmlns:a16="http://schemas.microsoft.com/office/drawing/2014/main" id="{FC06DA68-C3E7-256E-17BB-09B4C78D25E0}"/>
              </a:ext>
            </a:extLst>
          </p:cNvPr>
          <p:cNvSpPr/>
          <p:nvPr/>
        </p:nvSpPr>
        <p:spPr>
          <a:xfrm>
            <a:off x="6763068" y="2496261"/>
            <a:ext cx="2340000" cy="53162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a:t>Candidat(e)</a:t>
            </a:r>
          </a:p>
        </p:txBody>
      </p:sp>
      <p:sp>
        <p:nvSpPr>
          <p:cNvPr id="16" name="Rechteck 15">
            <a:extLst>
              <a:ext uri="{FF2B5EF4-FFF2-40B4-BE49-F238E27FC236}">
                <a16:creationId xmlns:a16="http://schemas.microsoft.com/office/drawing/2014/main" id="{72AFF47D-50AE-0D7F-D972-4742F7C3C4F1}"/>
              </a:ext>
            </a:extLst>
          </p:cNvPr>
          <p:cNvSpPr/>
          <p:nvPr/>
        </p:nvSpPr>
        <p:spPr>
          <a:xfrm>
            <a:off x="9176605" y="2491687"/>
            <a:ext cx="2088000" cy="53162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a:t>Délai</a:t>
            </a:r>
          </a:p>
        </p:txBody>
      </p:sp>
      <p:pic>
        <p:nvPicPr>
          <p:cNvPr id="26" name="Grafik 1" descr="Y:\Logos\odamed\Logo_Odamed_d_f_i.jpg"/>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571750" cy="885825"/>
          </a:xfrm>
          <a:prstGeom prst="rect">
            <a:avLst/>
          </a:prstGeom>
          <a:noFill/>
          <a:ln>
            <a:noFill/>
          </a:ln>
        </p:spPr>
      </p:pic>
    </p:spTree>
    <p:extLst>
      <p:ext uri="{BB962C8B-B14F-4D97-AF65-F5344CB8AC3E}">
        <p14:creationId xmlns:p14="http://schemas.microsoft.com/office/powerpoint/2010/main" val="31327403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hteck 43">
            <a:extLst>
              <a:ext uri="{FF2B5EF4-FFF2-40B4-BE49-F238E27FC236}">
                <a16:creationId xmlns:a16="http://schemas.microsoft.com/office/drawing/2014/main" id="{D4E8E5B6-6977-3E7F-F8A3-5C61F9E84189}"/>
              </a:ext>
            </a:extLst>
          </p:cNvPr>
          <p:cNvSpPr/>
          <p:nvPr/>
        </p:nvSpPr>
        <p:spPr>
          <a:xfrm>
            <a:off x="4347598" y="5624026"/>
            <a:ext cx="6918350" cy="532800"/>
          </a:xfrm>
          <a:prstGeom prst="rect">
            <a:avLst/>
          </a:prstGeom>
          <a:solidFill>
            <a:srgbClr val="C00000">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3" name="Rechteck 42">
            <a:extLst>
              <a:ext uri="{FF2B5EF4-FFF2-40B4-BE49-F238E27FC236}">
                <a16:creationId xmlns:a16="http://schemas.microsoft.com/office/drawing/2014/main" id="{1CC81393-D768-CC1C-5E37-A5B370D71DD7}"/>
              </a:ext>
            </a:extLst>
          </p:cNvPr>
          <p:cNvSpPr/>
          <p:nvPr/>
        </p:nvSpPr>
        <p:spPr>
          <a:xfrm>
            <a:off x="4347598" y="5019563"/>
            <a:ext cx="6918350" cy="532800"/>
          </a:xfrm>
          <a:prstGeom prst="rect">
            <a:avLst/>
          </a:prstGeom>
          <a:solidFill>
            <a:schemeClr val="accent1">
              <a:lumMod val="20000"/>
              <a:lumOff val="80000"/>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2" name="Rechteck 41">
            <a:extLst>
              <a:ext uri="{FF2B5EF4-FFF2-40B4-BE49-F238E27FC236}">
                <a16:creationId xmlns:a16="http://schemas.microsoft.com/office/drawing/2014/main" id="{77A0F4B7-E314-4516-CCAB-6FB3A9688B87}"/>
              </a:ext>
            </a:extLst>
          </p:cNvPr>
          <p:cNvSpPr/>
          <p:nvPr/>
        </p:nvSpPr>
        <p:spPr>
          <a:xfrm>
            <a:off x="4347598" y="3133020"/>
            <a:ext cx="6918350" cy="1151656"/>
          </a:xfrm>
          <a:prstGeom prst="rect">
            <a:avLst/>
          </a:prstGeom>
          <a:solidFill>
            <a:schemeClr val="accent1">
              <a:lumMod val="20000"/>
              <a:lumOff val="80000"/>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Rechteck 11">
            <a:extLst>
              <a:ext uri="{FF2B5EF4-FFF2-40B4-BE49-F238E27FC236}">
                <a16:creationId xmlns:a16="http://schemas.microsoft.com/office/drawing/2014/main" id="{8E49C635-87CE-D1E7-668D-F4B4CCEC3AD3}"/>
              </a:ext>
            </a:extLst>
          </p:cNvPr>
          <p:cNvSpPr/>
          <p:nvPr/>
        </p:nvSpPr>
        <p:spPr>
          <a:xfrm>
            <a:off x="838800" y="3133020"/>
            <a:ext cx="3384857" cy="114916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a:t>2 mois avant le début de l'examen</a:t>
            </a:r>
          </a:p>
        </p:txBody>
      </p:sp>
      <p:sp>
        <p:nvSpPr>
          <p:cNvPr id="13" name="Rechteck 12">
            <a:extLst>
              <a:ext uri="{FF2B5EF4-FFF2-40B4-BE49-F238E27FC236}">
                <a16:creationId xmlns:a16="http://schemas.microsoft.com/office/drawing/2014/main" id="{ED9217C1-1C3E-44CA-98B1-E4FA10D32A4A}"/>
              </a:ext>
            </a:extLst>
          </p:cNvPr>
          <p:cNvSpPr/>
          <p:nvPr/>
        </p:nvSpPr>
        <p:spPr>
          <a:xfrm>
            <a:off x="6764411" y="3133020"/>
            <a:ext cx="2340000" cy="531628"/>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1700">
                <a:solidFill>
                  <a:schemeClr val="tx1"/>
                </a:solidFill>
              </a:rPr>
              <a:t>Demande de récusation d'un(e) expert(e)</a:t>
            </a:r>
          </a:p>
        </p:txBody>
      </p:sp>
      <p:sp>
        <p:nvSpPr>
          <p:cNvPr id="14" name="Rechteck 13">
            <a:extLst>
              <a:ext uri="{FF2B5EF4-FFF2-40B4-BE49-F238E27FC236}">
                <a16:creationId xmlns:a16="http://schemas.microsoft.com/office/drawing/2014/main" id="{5C7779BE-4E4D-716D-F481-36C3E045E3C7}"/>
              </a:ext>
            </a:extLst>
          </p:cNvPr>
          <p:cNvSpPr/>
          <p:nvPr/>
        </p:nvSpPr>
        <p:spPr>
          <a:xfrm>
            <a:off x="6764411" y="3750559"/>
            <a:ext cx="2340000" cy="531628"/>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a:solidFill>
                  <a:schemeClr val="tx1"/>
                </a:solidFill>
              </a:rPr>
              <a:t>Délai de rétractation</a:t>
            </a:r>
          </a:p>
        </p:txBody>
      </p:sp>
      <p:sp>
        <p:nvSpPr>
          <p:cNvPr id="15" name="Rechteck 14">
            <a:extLst>
              <a:ext uri="{FF2B5EF4-FFF2-40B4-BE49-F238E27FC236}">
                <a16:creationId xmlns:a16="http://schemas.microsoft.com/office/drawing/2014/main" id="{B7B77AD5-708D-423B-0600-90E287C48E9F}"/>
              </a:ext>
            </a:extLst>
          </p:cNvPr>
          <p:cNvSpPr/>
          <p:nvPr/>
        </p:nvSpPr>
        <p:spPr>
          <a:xfrm>
            <a:off x="838800" y="5022052"/>
            <a:ext cx="3384857" cy="53162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a:t>1 mois avant le début de l'examen</a:t>
            </a:r>
          </a:p>
        </p:txBody>
      </p:sp>
      <p:sp>
        <p:nvSpPr>
          <p:cNvPr id="16" name="Rechteck 15">
            <a:extLst>
              <a:ext uri="{FF2B5EF4-FFF2-40B4-BE49-F238E27FC236}">
                <a16:creationId xmlns:a16="http://schemas.microsoft.com/office/drawing/2014/main" id="{188DBC6B-3F61-1C1B-4A50-C9D1ACF20AC9}"/>
              </a:ext>
            </a:extLst>
          </p:cNvPr>
          <p:cNvSpPr/>
          <p:nvPr/>
        </p:nvSpPr>
        <p:spPr>
          <a:xfrm>
            <a:off x="6764411" y="5022052"/>
            <a:ext cx="2340000" cy="531628"/>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a:solidFill>
                  <a:schemeClr val="tx1"/>
                </a:solidFill>
              </a:rPr>
              <a:t>Soumission de l'étude de cas</a:t>
            </a:r>
          </a:p>
        </p:txBody>
      </p:sp>
      <p:sp>
        <p:nvSpPr>
          <p:cNvPr id="17" name="Rechteck 16">
            <a:extLst>
              <a:ext uri="{FF2B5EF4-FFF2-40B4-BE49-F238E27FC236}">
                <a16:creationId xmlns:a16="http://schemas.microsoft.com/office/drawing/2014/main" id="{7F835A78-8D7E-8AAA-5954-D81D8A3F6900}"/>
              </a:ext>
            </a:extLst>
          </p:cNvPr>
          <p:cNvSpPr/>
          <p:nvPr/>
        </p:nvSpPr>
        <p:spPr>
          <a:xfrm>
            <a:off x="838800" y="5624026"/>
            <a:ext cx="3384857" cy="531628"/>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a:t>Examen</a:t>
            </a:r>
          </a:p>
        </p:txBody>
      </p:sp>
      <p:sp>
        <p:nvSpPr>
          <p:cNvPr id="23" name="Rechteck 22">
            <a:extLst>
              <a:ext uri="{FF2B5EF4-FFF2-40B4-BE49-F238E27FC236}">
                <a16:creationId xmlns:a16="http://schemas.microsoft.com/office/drawing/2014/main" id="{07FFBC41-EE21-5508-60DE-2B7D3D768599}"/>
              </a:ext>
            </a:extLst>
          </p:cNvPr>
          <p:cNvSpPr/>
          <p:nvPr/>
        </p:nvSpPr>
        <p:spPr>
          <a:xfrm>
            <a:off x="9177948" y="3133020"/>
            <a:ext cx="2088000" cy="1149167"/>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a:solidFill>
                  <a:schemeClr val="tx1"/>
                </a:solidFill>
              </a:rPr>
              <a:t>25 avril 2024</a:t>
            </a:r>
          </a:p>
        </p:txBody>
      </p:sp>
      <p:sp>
        <p:nvSpPr>
          <p:cNvPr id="25" name="Rechteck 24">
            <a:extLst>
              <a:ext uri="{FF2B5EF4-FFF2-40B4-BE49-F238E27FC236}">
                <a16:creationId xmlns:a16="http://schemas.microsoft.com/office/drawing/2014/main" id="{8474E1D3-B62F-D357-2DFA-CE83244D2166}"/>
              </a:ext>
            </a:extLst>
          </p:cNvPr>
          <p:cNvSpPr/>
          <p:nvPr/>
        </p:nvSpPr>
        <p:spPr>
          <a:xfrm>
            <a:off x="9177948" y="5022052"/>
            <a:ext cx="2088000" cy="531628"/>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a:solidFill>
                  <a:schemeClr val="tx1"/>
                </a:solidFill>
              </a:rPr>
              <a:t>25 mai 2024</a:t>
            </a:r>
          </a:p>
        </p:txBody>
      </p:sp>
      <p:sp>
        <p:nvSpPr>
          <p:cNvPr id="26" name="Rechteck 25">
            <a:extLst>
              <a:ext uri="{FF2B5EF4-FFF2-40B4-BE49-F238E27FC236}">
                <a16:creationId xmlns:a16="http://schemas.microsoft.com/office/drawing/2014/main" id="{AE414D1D-EAE7-B57E-F419-5B562AABE769}"/>
              </a:ext>
            </a:extLst>
          </p:cNvPr>
          <p:cNvSpPr/>
          <p:nvPr/>
        </p:nvSpPr>
        <p:spPr>
          <a:xfrm>
            <a:off x="9177948" y="5624026"/>
            <a:ext cx="2088000" cy="531628"/>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a:solidFill>
                  <a:schemeClr val="bg1"/>
                </a:solidFill>
              </a:rPr>
              <a:t>25 / 26 juin 2024</a:t>
            </a:r>
          </a:p>
        </p:txBody>
      </p:sp>
      <p:sp>
        <p:nvSpPr>
          <p:cNvPr id="10" name="Rechteck 9">
            <a:extLst>
              <a:ext uri="{FF2B5EF4-FFF2-40B4-BE49-F238E27FC236}">
                <a16:creationId xmlns:a16="http://schemas.microsoft.com/office/drawing/2014/main" id="{B3DA3AFF-DE90-B9D5-CC01-66CCA9C02EBF}"/>
              </a:ext>
            </a:extLst>
          </p:cNvPr>
          <p:cNvSpPr/>
          <p:nvPr/>
        </p:nvSpPr>
        <p:spPr>
          <a:xfrm>
            <a:off x="4347598" y="2506789"/>
            <a:ext cx="2340000" cy="53162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a:t>Odamed</a:t>
            </a:r>
          </a:p>
        </p:txBody>
      </p:sp>
      <p:sp>
        <p:nvSpPr>
          <p:cNvPr id="19" name="Rechteck 18">
            <a:extLst>
              <a:ext uri="{FF2B5EF4-FFF2-40B4-BE49-F238E27FC236}">
                <a16:creationId xmlns:a16="http://schemas.microsoft.com/office/drawing/2014/main" id="{EF0884D3-A28F-335B-8AAC-C325E5CDE845}"/>
              </a:ext>
            </a:extLst>
          </p:cNvPr>
          <p:cNvSpPr/>
          <p:nvPr/>
        </p:nvSpPr>
        <p:spPr>
          <a:xfrm>
            <a:off x="6764411" y="2507503"/>
            <a:ext cx="2340000" cy="53162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a:t>Candidat(e)</a:t>
            </a:r>
          </a:p>
        </p:txBody>
      </p:sp>
      <p:sp>
        <p:nvSpPr>
          <p:cNvPr id="21" name="Rechteck 20">
            <a:extLst>
              <a:ext uri="{FF2B5EF4-FFF2-40B4-BE49-F238E27FC236}">
                <a16:creationId xmlns:a16="http://schemas.microsoft.com/office/drawing/2014/main" id="{2215EA24-23BD-2C49-64E0-B30277294D22}"/>
              </a:ext>
            </a:extLst>
          </p:cNvPr>
          <p:cNvSpPr/>
          <p:nvPr/>
        </p:nvSpPr>
        <p:spPr>
          <a:xfrm>
            <a:off x="9177948" y="2502929"/>
            <a:ext cx="2088000" cy="53162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a:t>Délai</a:t>
            </a:r>
          </a:p>
        </p:txBody>
      </p:sp>
      <p:sp>
        <p:nvSpPr>
          <p:cNvPr id="45" name="Rechteck 44">
            <a:extLst>
              <a:ext uri="{FF2B5EF4-FFF2-40B4-BE49-F238E27FC236}">
                <a16:creationId xmlns:a16="http://schemas.microsoft.com/office/drawing/2014/main" id="{3CC6589D-78B5-E3E6-76D6-45BD27E18BE3}"/>
              </a:ext>
            </a:extLst>
          </p:cNvPr>
          <p:cNvSpPr/>
          <p:nvPr/>
        </p:nvSpPr>
        <p:spPr>
          <a:xfrm>
            <a:off x="4347597" y="5624026"/>
            <a:ext cx="2339999" cy="531628"/>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a:solidFill>
                  <a:schemeClr val="bg1"/>
                </a:solidFill>
              </a:rPr>
              <a:t>Organisation</a:t>
            </a:r>
          </a:p>
        </p:txBody>
      </p:sp>
      <p:sp>
        <p:nvSpPr>
          <p:cNvPr id="46" name="Rechteck 45">
            <a:extLst>
              <a:ext uri="{FF2B5EF4-FFF2-40B4-BE49-F238E27FC236}">
                <a16:creationId xmlns:a16="http://schemas.microsoft.com/office/drawing/2014/main" id="{ECF56138-B789-3691-7923-2670CC78A1E8}"/>
              </a:ext>
            </a:extLst>
          </p:cNvPr>
          <p:cNvSpPr/>
          <p:nvPr/>
        </p:nvSpPr>
        <p:spPr>
          <a:xfrm>
            <a:off x="6771797" y="5624026"/>
            <a:ext cx="2339999" cy="531628"/>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a:solidFill>
                  <a:schemeClr val="bg1"/>
                </a:solidFill>
              </a:rPr>
              <a:t>Passer l'examen</a:t>
            </a:r>
          </a:p>
        </p:txBody>
      </p:sp>
      <p:sp>
        <p:nvSpPr>
          <p:cNvPr id="11" name="Rechteck 10">
            <a:extLst>
              <a:ext uri="{FF2B5EF4-FFF2-40B4-BE49-F238E27FC236}">
                <a16:creationId xmlns:a16="http://schemas.microsoft.com/office/drawing/2014/main" id="{F0A45DD2-704F-5446-CDA7-9C63AC2DFA6D}"/>
              </a:ext>
            </a:extLst>
          </p:cNvPr>
          <p:cNvSpPr/>
          <p:nvPr/>
        </p:nvSpPr>
        <p:spPr>
          <a:xfrm>
            <a:off x="4355616" y="4389904"/>
            <a:ext cx="6918350" cy="532800"/>
          </a:xfrm>
          <a:prstGeom prst="rect">
            <a:avLst/>
          </a:prstGeom>
          <a:solidFill>
            <a:schemeClr val="accent1">
              <a:lumMod val="20000"/>
              <a:lumOff val="80000"/>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0" name="Rechteck 19">
            <a:extLst>
              <a:ext uri="{FF2B5EF4-FFF2-40B4-BE49-F238E27FC236}">
                <a16:creationId xmlns:a16="http://schemas.microsoft.com/office/drawing/2014/main" id="{9F0CC730-F62B-CE91-DDD2-41EFE2AF334F}"/>
              </a:ext>
            </a:extLst>
          </p:cNvPr>
          <p:cNvSpPr/>
          <p:nvPr/>
        </p:nvSpPr>
        <p:spPr>
          <a:xfrm>
            <a:off x="4347597" y="4393764"/>
            <a:ext cx="2340001" cy="52894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1500" dirty="0">
                <a:solidFill>
                  <a:schemeClr val="tx1"/>
                </a:solidFill>
              </a:rPr>
              <a:t>Étude de cas sur l’envoi d’un lien cloud pour le téléchargement</a:t>
            </a:r>
          </a:p>
        </p:txBody>
      </p:sp>
      <p:sp>
        <p:nvSpPr>
          <p:cNvPr id="22" name="Rechteck 21">
            <a:extLst>
              <a:ext uri="{FF2B5EF4-FFF2-40B4-BE49-F238E27FC236}">
                <a16:creationId xmlns:a16="http://schemas.microsoft.com/office/drawing/2014/main" id="{86FD644E-DEDA-7D78-EC17-E07703380376}"/>
              </a:ext>
            </a:extLst>
          </p:cNvPr>
          <p:cNvSpPr/>
          <p:nvPr/>
        </p:nvSpPr>
        <p:spPr>
          <a:xfrm>
            <a:off x="9177948" y="4394478"/>
            <a:ext cx="2088000" cy="531628"/>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a:solidFill>
                  <a:schemeClr val="tx1"/>
                </a:solidFill>
              </a:rPr>
              <a:t>avril 2024</a:t>
            </a:r>
          </a:p>
        </p:txBody>
      </p:sp>
      <p:pic>
        <p:nvPicPr>
          <p:cNvPr id="24" name="Grafik 1" descr="Y:\Logos\odamed\Logo_Odamed_d_f_i.jpg"/>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571750" cy="885825"/>
          </a:xfrm>
          <a:prstGeom prst="rect">
            <a:avLst/>
          </a:prstGeom>
          <a:noFill/>
          <a:ln>
            <a:noFill/>
          </a:ln>
        </p:spPr>
      </p:pic>
    </p:spTree>
    <p:extLst>
      <p:ext uri="{BB962C8B-B14F-4D97-AF65-F5344CB8AC3E}">
        <p14:creationId xmlns:p14="http://schemas.microsoft.com/office/powerpoint/2010/main" val="31182355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hteck 47">
            <a:extLst>
              <a:ext uri="{FF2B5EF4-FFF2-40B4-BE49-F238E27FC236}">
                <a16:creationId xmlns:a16="http://schemas.microsoft.com/office/drawing/2014/main" id="{52A6A47B-2CCB-2175-6374-15F1B7D251AB}"/>
              </a:ext>
            </a:extLst>
          </p:cNvPr>
          <p:cNvSpPr/>
          <p:nvPr/>
        </p:nvSpPr>
        <p:spPr>
          <a:xfrm>
            <a:off x="4347592" y="4349515"/>
            <a:ext cx="6918350" cy="532800"/>
          </a:xfrm>
          <a:prstGeom prst="rect">
            <a:avLst/>
          </a:prstGeom>
          <a:solidFill>
            <a:schemeClr val="accent4">
              <a:lumMod val="60000"/>
              <a:lumOff val="40000"/>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9" name="Rechteck 48">
            <a:extLst>
              <a:ext uri="{FF2B5EF4-FFF2-40B4-BE49-F238E27FC236}">
                <a16:creationId xmlns:a16="http://schemas.microsoft.com/office/drawing/2014/main" id="{A7578B84-EE4A-BDD4-6BDC-439823CAF717}"/>
              </a:ext>
            </a:extLst>
          </p:cNvPr>
          <p:cNvSpPr/>
          <p:nvPr/>
        </p:nvSpPr>
        <p:spPr>
          <a:xfrm>
            <a:off x="4347592" y="4963422"/>
            <a:ext cx="6918350" cy="532800"/>
          </a:xfrm>
          <a:prstGeom prst="rect">
            <a:avLst/>
          </a:prstGeom>
          <a:solidFill>
            <a:schemeClr val="accent4">
              <a:lumMod val="60000"/>
              <a:lumOff val="40000"/>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0" name="Rechteck 49">
            <a:extLst>
              <a:ext uri="{FF2B5EF4-FFF2-40B4-BE49-F238E27FC236}">
                <a16:creationId xmlns:a16="http://schemas.microsoft.com/office/drawing/2014/main" id="{0BDE1219-10E8-C098-18AD-7F1B7B08531C}"/>
              </a:ext>
            </a:extLst>
          </p:cNvPr>
          <p:cNvSpPr/>
          <p:nvPr/>
        </p:nvSpPr>
        <p:spPr>
          <a:xfrm>
            <a:off x="4347592" y="5571719"/>
            <a:ext cx="6918350" cy="532800"/>
          </a:xfrm>
          <a:prstGeom prst="rect">
            <a:avLst/>
          </a:prstGeom>
          <a:solidFill>
            <a:schemeClr val="accent4">
              <a:lumMod val="60000"/>
              <a:lumOff val="40000"/>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7" name="Rechteck 46">
            <a:extLst>
              <a:ext uri="{FF2B5EF4-FFF2-40B4-BE49-F238E27FC236}">
                <a16:creationId xmlns:a16="http://schemas.microsoft.com/office/drawing/2014/main" id="{955EEF1A-EE23-8273-829F-54F1467EDE67}"/>
              </a:ext>
            </a:extLst>
          </p:cNvPr>
          <p:cNvSpPr/>
          <p:nvPr/>
        </p:nvSpPr>
        <p:spPr>
          <a:xfrm>
            <a:off x="4347593" y="3749224"/>
            <a:ext cx="6918350" cy="532800"/>
          </a:xfrm>
          <a:prstGeom prst="rect">
            <a:avLst/>
          </a:prstGeom>
          <a:solidFill>
            <a:schemeClr val="accent4">
              <a:lumMod val="60000"/>
              <a:lumOff val="40000"/>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4" name="Rechteck 43">
            <a:extLst>
              <a:ext uri="{FF2B5EF4-FFF2-40B4-BE49-F238E27FC236}">
                <a16:creationId xmlns:a16="http://schemas.microsoft.com/office/drawing/2014/main" id="{D4E8E5B6-6977-3E7F-F8A3-5C61F9E84189}"/>
              </a:ext>
            </a:extLst>
          </p:cNvPr>
          <p:cNvSpPr/>
          <p:nvPr/>
        </p:nvSpPr>
        <p:spPr>
          <a:xfrm>
            <a:off x="4347593" y="3153107"/>
            <a:ext cx="6918350" cy="532800"/>
          </a:xfrm>
          <a:prstGeom prst="rect">
            <a:avLst/>
          </a:prstGeom>
          <a:solidFill>
            <a:srgbClr val="C00000">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Rechteck 16">
            <a:extLst>
              <a:ext uri="{FF2B5EF4-FFF2-40B4-BE49-F238E27FC236}">
                <a16:creationId xmlns:a16="http://schemas.microsoft.com/office/drawing/2014/main" id="{7F835A78-8D7E-8AAA-5954-D81D8A3F6900}"/>
              </a:ext>
            </a:extLst>
          </p:cNvPr>
          <p:cNvSpPr/>
          <p:nvPr/>
        </p:nvSpPr>
        <p:spPr>
          <a:xfrm>
            <a:off x="406540" y="3153107"/>
            <a:ext cx="2901926" cy="531628"/>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a:t>Examen</a:t>
            </a:r>
          </a:p>
        </p:txBody>
      </p:sp>
      <p:sp>
        <p:nvSpPr>
          <p:cNvPr id="26" name="Rechteck 25">
            <a:extLst>
              <a:ext uri="{FF2B5EF4-FFF2-40B4-BE49-F238E27FC236}">
                <a16:creationId xmlns:a16="http://schemas.microsoft.com/office/drawing/2014/main" id="{AE414D1D-EAE7-B57E-F419-5B562AABE769}"/>
              </a:ext>
            </a:extLst>
          </p:cNvPr>
          <p:cNvSpPr/>
          <p:nvPr/>
        </p:nvSpPr>
        <p:spPr>
          <a:xfrm>
            <a:off x="8745681" y="3153107"/>
            <a:ext cx="2088000" cy="531628"/>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dirty="0">
                <a:solidFill>
                  <a:schemeClr val="bg1"/>
                </a:solidFill>
              </a:rPr>
              <a:t>25 / 26 juin 2024</a:t>
            </a:r>
          </a:p>
        </p:txBody>
      </p:sp>
      <p:sp>
        <p:nvSpPr>
          <p:cNvPr id="2" name="Rechteck 1">
            <a:extLst>
              <a:ext uri="{FF2B5EF4-FFF2-40B4-BE49-F238E27FC236}">
                <a16:creationId xmlns:a16="http://schemas.microsoft.com/office/drawing/2014/main" id="{E680189F-ADFF-58DE-B66D-6406E1EBD301}"/>
              </a:ext>
            </a:extLst>
          </p:cNvPr>
          <p:cNvSpPr/>
          <p:nvPr/>
        </p:nvSpPr>
        <p:spPr>
          <a:xfrm>
            <a:off x="3497833" y="4353038"/>
            <a:ext cx="2340000" cy="531628"/>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dirty="0">
                <a:solidFill>
                  <a:schemeClr val="tx1"/>
                </a:solidFill>
              </a:rPr>
              <a:t>Envoi de l'avis d'examen</a:t>
            </a:r>
            <a:endParaRPr lang="fr-CH" dirty="0">
              <a:solidFill>
                <a:schemeClr val="tx1"/>
              </a:solidFill>
              <a:highlight>
                <a:srgbClr val="FFFF00"/>
              </a:highlight>
            </a:endParaRPr>
          </a:p>
        </p:txBody>
      </p:sp>
      <p:sp>
        <p:nvSpPr>
          <p:cNvPr id="3" name="Rechteck 2">
            <a:extLst>
              <a:ext uri="{FF2B5EF4-FFF2-40B4-BE49-F238E27FC236}">
                <a16:creationId xmlns:a16="http://schemas.microsoft.com/office/drawing/2014/main" id="{4F95CFD4-1DB1-4660-EFAA-D590C0C14114}"/>
              </a:ext>
            </a:extLst>
          </p:cNvPr>
          <p:cNvSpPr/>
          <p:nvPr/>
        </p:nvSpPr>
        <p:spPr>
          <a:xfrm>
            <a:off x="3491381" y="4980022"/>
            <a:ext cx="2340000" cy="531628"/>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dirty="0">
                <a:solidFill>
                  <a:schemeClr val="tx1"/>
                </a:solidFill>
              </a:rPr>
              <a:t>Envoi des décisions par la poste</a:t>
            </a:r>
          </a:p>
        </p:txBody>
      </p:sp>
      <p:sp>
        <p:nvSpPr>
          <p:cNvPr id="4" name="Rechteck 3">
            <a:extLst>
              <a:ext uri="{FF2B5EF4-FFF2-40B4-BE49-F238E27FC236}">
                <a16:creationId xmlns:a16="http://schemas.microsoft.com/office/drawing/2014/main" id="{5D90443E-CC1E-BA8F-751F-861B9144C533}"/>
              </a:ext>
            </a:extLst>
          </p:cNvPr>
          <p:cNvSpPr/>
          <p:nvPr/>
        </p:nvSpPr>
        <p:spPr>
          <a:xfrm>
            <a:off x="3491381" y="5587147"/>
            <a:ext cx="2340000" cy="531628"/>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dirty="0">
                <a:solidFill>
                  <a:schemeClr val="tx1"/>
                </a:solidFill>
              </a:rPr>
              <a:t>Remise du brevet fédéral</a:t>
            </a:r>
          </a:p>
        </p:txBody>
      </p:sp>
      <p:sp>
        <p:nvSpPr>
          <p:cNvPr id="5" name="Rechteck 4">
            <a:extLst>
              <a:ext uri="{FF2B5EF4-FFF2-40B4-BE49-F238E27FC236}">
                <a16:creationId xmlns:a16="http://schemas.microsoft.com/office/drawing/2014/main" id="{5EC60DB7-5464-926A-4C09-548D6B1A96D7}"/>
              </a:ext>
            </a:extLst>
          </p:cNvPr>
          <p:cNvSpPr/>
          <p:nvPr/>
        </p:nvSpPr>
        <p:spPr>
          <a:xfrm>
            <a:off x="8745681" y="4363663"/>
            <a:ext cx="2088000" cy="531628"/>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a:solidFill>
                  <a:schemeClr val="tx1"/>
                </a:solidFill>
              </a:rPr>
              <a:t>12 juillet 2024</a:t>
            </a:r>
          </a:p>
        </p:txBody>
      </p:sp>
      <p:sp>
        <p:nvSpPr>
          <p:cNvPr id="6" name="Rechteck 5">
            <a:extLst>
              <a:ext uri="{FF2B5EF4-FFF2-40B4-BE49-F238E27FC236}">
                <a16:creationId xmlns:a16="http://schemas.microsoft.com/office/drawing/2014/main" id="{FBBEE0C1-5157-7DF0-7389-897CC45CE356}"/>
              </a:ext>
            </a:extLst>
          </p:cNvPr>
          <p:cNvSpPr/>
          <p:nvPr/>
        </p:nvSpPr>
        <p:spPr>
          <a:xfrm>
            <a:off x="8745681" y="4955360"/>
            <a:ext cx="2088000" cy="531628"/>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dirty="0" smtClean="0">
                <a:solidFill>
                  <a:schemeClr val="tx1"/>
                </a:solidFill>
              </a:rPr>
              <a:t>19 </a:t>
            </a:r>
            <a:r>
              <a:rPr lang="fr-CH" dirty="0">
                <a:solidFill>
                  <a:schemeClr val="tx1"/>
                </a:solidFill>
              </a:rPr>
              <a:t>août 2024</a:t>
            </a:r>
          </a:p>
        </p:txBody>
      </p:sp>
      <p:sp>
        <p:nvSpPr>
          <p:cNvPr id="7" name="Rechteck 6">
            <a:extLst>
              <a:ext uri="{FF2B5EF4-FFF2-40B4-BE49-F238E27FC236}">
                <a16:creationId xmlns:a16="http://schemas.microsoft.com/office/drawing/2014/main" id="{1D81D439-1765-9287-A01D-153168FE947B}"/>
              </a:ext>
            </a:extLst>
          </p:cNvPr>
          <p:cNvSpPr/>
          <p:nvPr/>
        </p:nvSpPr>
        <p:spPr>
          <a:xfrm>
            <a:off x="8745681" y="5571719"/>
            <a:ext cx="2088000" cy="531628"/>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dirty="0">
                <a:solidFill>
                  <a:schemeClr val="tx1"/>
                </a:solidFill>
              </a:rPr>
              <a:t>ca. septembre 2024</a:t>
            </a:r>
          </a:p>
        </p:txBody>
      </p:sp>
      <p:sp>
        <p:nvSpPr>
          <p:cNvPr id="8" name="Rechteck 7">
            <a:extLst>
              <a:ext uri="{FF2B5EF4-FFF2-40B4-BE49-F238E27FC236}">
                <a16:creationId xmlns:a16="http://schemas.microsoft.com/office/drawing/2014/main" id="{23229928-9EA9-CC70-D596-BA31027121D6}"/>
              </a:ext>
            </a:extLst>
          </p:cNvPr>
          <p:cNvSpPr/>
          <p:nvPr/>
        </p:nvSpPr>
        <p:spPr>
          <a:xfrm>
            <a:off x="3497833" y="3762679"/>
            <a:ext cx="2340000" cy="531628"/>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dirty="0">
                <a:solidFill>
                  <a:schemeClr val="tx1"/>
                </a:solidFill>
              </a:rPr>
              <a:t>Session des notes</a:t>
            </a:r>
          </a:p>
        </p:txBody>
      </p:sp>
      <p:sp>
        <p:nvSpPr>
          <p:cNvPr id="9" name="Rechteck 8">
            <a:extLst>
              <a:ext uri="{FF2B5EF4-FFF2-40B4-BE49-F238E27FC236}">
                <a16:creationId xmlns:a16="http://schemas.microsoft.com/office/drawing/2014/main" id="{3799782D-D1B8-0F1C-B09C-BF22BA5788C1}"/>
              </a:ext>
            </a:extLst>
          </p:cNvPr>
          <p:cNvSpPr/>
          <p:nvPr/>
        </p:nvSpPr>
        <p:spPr>
          <a:xfrm>
            <a:off x="8745681" y="3756538"/>
            <a:ext cx="2088000" cy="531628"/>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dirty="0">
                <a:solidFill>
                  <a:schemeClr val="tx1"/>
                </a:solidFill>
              </a:rPr>
              <a:t>2 juillet 2024</a:t>
            </a:r>
          </a:p>
        </p:txBody>
      </p:sp>
      <p:sp>
        <p:nvSpPr>
          <p:cNvPr id="10" name="Rechteck 9">
            <a:extLst>
              <a:ext uri="{FF2B5EF4-FFF2-40B4-BE49-F238E27FC236}">
                <a16:creationId xmlns:a16="http://schemas.microsoft.com/office/drawing/2014/main" id="{B3DA3AFF-DE90-B9D5-CC01-66CCA9C02EBF}"/>
              </a:ext>
            </a:extLst>
          </p:cNvPr>
          <p:cNvSpPr/>
          <p:nvPr/>
        </p:nvSpPr>
        <p:spPr>
          <a:xfrm>
            <a:off x="3491381" y="2459529"/>
            <a:ext cx="2340000" cy="53162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dirty="0" err="1"/>
              <a:t>Odamed</a:t>
            </a:r>
            <a:endParaRPr lang="fr-CH" dirty="0"/>
          </a:p>
        </p:txBody>
      </p:sp>
      <p:sp>
        <p:nvSpPr>
          <p:cNvPr id="19" name="Rechteck 18">
            <a:extLst>
              <a:ext uri="{FF2B5EF4-FFF2-40B4-BE49-F238E27FC236}">
                <a16:creationId xmlns:a16="http://schemas.microsoft.com/office/drawing/2014/main" id="{EF0884D3-A28F-335B-8AAC-C325E5CDE845}"/>
              </a:ext>
            </a:extLst>
          </p:cNvPr>
          <p:cNvSpPr/>
          <p:nvPr/>
        </p:nvSpPr>
        <p:spPr>
          <a:xfrm>
            <a:off x="6118531" y="2498488"/>
            <a:ext cx="2340000" cy="53162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dirty="0"/>
              <a:t>Candidat(e)</a:t>
            </a:r>
          </a:p>
        </p:txBody>
      </p:sp>
      <p:sp>
        <p:nvSpPr>
          <p:cNvPr id="21" name="Rechteck 20">
            <a:extLst>
              <a:ext uri="{FF2B5EF4-FFF2-40B4-BE49-F238E27FC236}">
                <a16:creationId xmlns:a16="http://schemas.microsoft.com/office/drawing/2014/main" id="{2215EA24-23BD-2C49-64E0-B30277294D22}"/>
              </a:ext>
            </a:extLst>
          </p:cNvPr>
          <p:cNvSpPr/>
          <p:nvPr/>
        </p:nvSpPr>
        <p:spPr>
          <a:xfrm>
            <a:off x="8745681" y="2494652"/>
            <a:ext cx="2088000" cy="53162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a:t>Délai</a:t>
            </a:r>
          </a:p>
        </p:txBody>
      </p:sp>
      <p:sp>
        <p:nvSpPr>
          <p:cNvPr id="45" name="Rechteck 44">
            <a:extLst>
              <a:ext uri="{FF2B5EF4-FFF2-40B4-BE49-F238E27FC236}">
                <a16:creationId xmlns:a16="http://schemas.microsoft.com/office/drawing/2014/main" id="{3CC6589D-78B5-E3E6-76D6-45BD27E18BE3}"/>
              </a:ext>
            </a:extLst>
          </p:cNvPr>
          <p:cNvSpPr/>
          <p:nvPr/>
        </p:nvSpPr>
        <p:spPr>
          <a:xfrm>
            <a:off x="3497833" y="3150105"/>
            <a:ext cx="2339999" cy="531628"/>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a:solidFill>
                  <a:schemeClr val="bg1"/>
                </a:solidFill>
              </a:rPr>
              <a:t>Organisation</a:t>
            </a:r>
          </a:p>
        </p:txBody>
      </p:sp>
      <p:sp>
        <p:nvSpPr>
          <p:cNvPr id="46" name="Rechteck 45">
            <a:extLst>
              <a:ext uri="{FF2B5EF4-FFF2-40B4-BE49-F238E27FC236}">
                <a16:creationId xmlns:a16="http://schemas.microsoft.com/office/drawing/2014/main" id="{ECF56138-B789-3691-7923-2670CC78A1E8}"/>
              </a:ext>
            </a:extLst>
          </p:cNvPr>
          <p:cNvSpPr/>
          <p:nvPr/>
        </p:nvSpPr>
        <p:spPr>
          <a:xfrm>
            <a:off x="6118531" y="3157281"/>
            <a:ext cx="2339999" cy="531628"/>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a:solidFill>
                  <a:schemeClr val="bg1"/>
                </a:solidFill>
              </a:rPr>
              <a:t>Passer l'examen</a:t>
            </a:r>
          </a:p>
        </p:txBody>
      </p:sp>
      <p:pic>
        <p:nvPicPr>
          <p:cNvPr id="22" name="Grafik 1" descr="Y:\Logos\odamed\Logo_Odamed_d_f_i.jpg"/>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571750" cy="885825"/>
          </a:xfrm>
          <a:prstGeom prst="rect">
            <a:avLst/>
          </a:prstGeom>
          <a:noFill/>
          <a:ln>
            <a:noFill/>
          </a:ln>
        </p:spPr>
      </p:pic>
    </p:spTree>
    <p:extLst>
      <p:ext uri="{BB962C8B-B14F-4D97-AF65-F5344CB8AC3E}">
        <p14:creationId xmlns:p14="http://schemas.microsoft.com/office/powerpoint/2010/main" val="39359914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098839-C0AE-6902-FDAA-1980FBC6D8B8}"/>
              </a:ext>
            </a:extLst>
          </p:cNvPr>
          <p:cNvSpPr>
            <a:spLocks noGrp="1"/>
          </p:cNvSpPr>
          <p:nvPr>
            <p:ph type="title"/>
          </p:nvPr>
        </p:nvSpPr>
        <p:spPr>
          <a:xfrm>
            <a:off x="812800" y="995086"/>
            <a:ext cx="8596668" cy="1320800"/>
          </a:xfrm>
        </p:spPr>
        <p:txBody>
          <a:bodyPr/>
          <a:lstStyle/>
          <a:p>
            <a:r>
              <a:rPr lang="fr-CH" dirty="0"/>
              <a:t>Éléments d'examen</a:t>
            </a:r>
          </a:p>
        </p:txBody>
      </p:sp>
      <p:sp>
        <p:nvSpPr>
          <p:cNvPr id="3" name="Inhaltsplatzhalter 2">
            <a:extLst>
              <a:ext uri="{FF2B5EF4-FFF2-40B4-BE49-F238E27FC236}">
                <a16:creationId xmlns:a16="http://schemas.microsoft.com/office/drawing/2014/main" id="{1F33AE1B-C23F-6A51-86E4-3142D058428C}"/>
              </a:ext>
            </a:extLst>
          </p:cNvPr>
          <p:cNvSpPr>
            <a:spLocks noGrp="1"/>
          </p:cNvSpPr>
          <p:nvPr>
            <p:ph sz="half" idx="1"/>
          </p:nvPr>
        </p:nvSpPr>
        <p:spPr>
          <a:xfrm>
            <a:off x="838200" y="2425149"/>
            <a:ext cx="5181600" cy="2305878"/>
          </a:xfrm>
          <a:solidFill>
            <a:schemeClr val="accent3"/>
          </a:solidFill>
        </p:spPr>
        <p:txBody>
          <a:bodyPr tIns="108000">
            <a:normAutofit/>
          </a:bodyPr>
          <a:lstStyle/>
          <a:p>
            <a:pPr marL="0" indent="0">
              <a:buNone/>
            </a:pPr>
            <a:r>
              <a:rPr lang="fr-CH" b="1" dirty="0"/>
              <a:t>Orientation </a:t>
            </a:r>
            <a:r>
              <a:rPr lang="fr-CH" b="1" dirty="0" smtClean="0"/>
              <a:t>gestion</a:t>
            </a:r>
            <a:endParaRPr lang="fr-CH" b="1" dirty="0"/>
          </a:p>
          <a:p>
            <a:pPr marL="0" indent="0">
              <a:buNone/>
            </a:pPr>
            <a:r>
              <a:rPr lang="fr-CH" b="1" dirty="0"/>
              <a:t>1. Étude de cas</a:t>
            </a:r>
          </a:p>
          <a:p>
            <a:pPr marL="0" indent="0">
              <a:buNone/>
            </a:pPr>
            <a:r>
              <a:rPr lang="fr-CH" b="1" dirty="0"/>
              <a:t>2. Présentation de l'étude de cas</a:t>
            </a:r>
          </a:p>
          <a:p>
            <a:pPr marL="0" indent="0">
              <a:buNone/>
            </a:pPr>
            <a:r>
              <a:rPr lang="fr-CH" b="1" dirty="0"/>
              <a:t>3. Entretien professionnel sur l'étude de cas</a:t>
            </a:r>
            <a:endParaRPr lang="fr-CH" dirty="0"/>
          </a:p>
        </p:txBody>
      </p:sp>
      <p:sp>
        <p:nvSpPr>
          <p:cNvPr id="4" name="Inhaltsplatzhalter 3">
            <a:extLst>
              <a:ext uri="{FF2B5EF4-FFF2-40B4-BE49-F238E27FC236}">
                <a16:creationId xmlns:a16="http://schemas.microsoft.com/office/drawing/2014/main" id="{93F2CF38-6A42-F441-8262-4635BA076334}"/>
              </a:ext>
            </a:extLst>
          </p:cNvPr>
          <p:cNvSpPr>
            <a:spLocks noGrp="1"/>
          </p:cNvSpPr>
          <p:nvPr>
            <p:ph sz="half" idx="2"/>
          </p:nvPr>
        </p:nvSpPr>
        <p:spPr>
          <a:xfrm>
            <a:off x="6045200" y="2425148"/>
            <a:ext cx="5181600" cy="2305879"/>
          </a:xfrm>
          <a:solidFill>
            <a:schemeClr val="accent4">
              <a:lumMod val="20000"/>
              <a:lumOff val="80000"/>
            </a:schemeClr>
          </a:solidFill>
        </p:spPr>
        <p:txBody>
          <a:bodyPr tIns="108000">
            <a:normAutofit/>
          </a:bodyPr>
          <a:lstStyle/>
          <a:p>
            <a:pPr marL="0" indent="0">
              <a:buNone/>
            </a:pPr>
            <a:r>
              <a:rPr lang="fr-CH" b="1" dirty="0">
                <a:solidFill>
                  <a:schemeClr val="bg1"/>
                </a:solidFill>
              </a:rPr>
              <a:t>Orientation clinique</a:t>
            </a:r>
          </a:p>
          <a:p>
            <a:pPr marL="0" indent="0">
              <a:buNone/>
            </a:pPr>
            <a:r>
              <a:rPr lang="fr-CH" b="1" dirty="0"/>
              <a:t>1. Étude de cas</a:t>
            </a:r>
          </a:p>
          <a:p>
            <a:pPr marL="0" indent="0">
              <a:buNone/>
            </a:pPr>
            <a:r>
              <a:rPr lang="fr-CH" b="1" dirty="0"/>
              <a:t>2. Présentation de l'étude de cas</a:t>
            </a:r>
          </a:p>
          <a:p>
            <a:pPr marL="0" indent="0">
              <a:buNone/>
            </a:pPr>
            <a:r>
              <a:rPr lang="fr-CH" b="1" dirty="0"/>
              <a:t>3. Entretien professionnel sur l'étude de cas</a:t>
            </a:r>
            <a:endParaRPr lang="fr-CH" dirty="0"/>
          </a:p>
        </p:txBody>
      </p:sp>
      <p:sp>
        <p:nvSpPr>
          <p:cNvPr id="5" name="Inhaltsplatzhalter 2">
            <a:extLst>
              <a:ext uri="{FF2B5EF4-FFF2-40B4-BE49-F238E27FC236}">
                <a16:creationId xmlns:a16="http://schemas.microsoft.com/office/drawing/2014/main" id="{0FBDA596-6D11-A778-7BAB-86AE4D109B3E}"/>
              </a:ext>
            </a:extLst>
          </p:cNvPr>
          <p:cNvSpPr txBox="1">
            <a:spLocks/>
          </p:cNvSpPr>
          <p:nvPr/>
        </p:nvSpPr>
        <p:spPr>
          <a:xfrm>
            <a:off x="812800" y="5168348"/>
            <a:ext cx="10414000" cy="655982"/>
          </a:xfrm>
          <a:prstGeom prst="rect">
            <a:avLst/>
          </a:prstGeom>
          <a:solidFill>
            <a:schemeClr val="accent2">
              <a:lumMod val="75000"/>
            </a:schemeClr>
          </a:solidFill>
        </p:spPr>
        <p:txBody>
          <a:bodyPr vert="horz" lIns="91440" tIns="10800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33400" indent="-514350" algn="ctr">
              <a:buFont typeface="+mj-lt"/>
              <a:buAutoNum type="arabicPeriod" startAt="4"/>
            </a:pPr>
            <a:r>
              <a:rPr lang="fr-CH">
                <a:solidFill>
                  <a:schemeClr val="bg1"/>
                </a:solidFill>
              </a:rPr>
              <a:t>Examen écrit 	</a:t>
            </a:r>
          </a:p>
        </p:txBody>
      </p:sp>
      <p:pic>
        <p:nvPicPr>
          <p:cNvPr id="6" name="Grafik 1" descr="Y:\Logos\odamed\Logo_Odamed_d_f_i.jpg"/>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571750" cy="885825"/>
          </a:xfrm>
          <a:prstGeom prst="rect">
            <a:avLst/>
          </a:prstGeom>
          <a:noFill/>
          <a:ln>
            <a:noFill/>
          </a:ln>
        </p:spPr>
      </p:pic>
    </p:spTree>
    <p:extLst>
      <p:ext uri="{BB962C8B-B14F-4D97-AF65-F5344CB8AC3E}">
        <p14:creationId xmlns:p14="http://schemas.microsoft.com/office/powerpoint/2010/main" val="4644503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6672CB-F680-3BA0-40AE-6A3EA1D449F0}"/>
              </a:ext>
            </a:extLst>
          </p:cNvPr>
          <p:cNvSpPr>
            <a:spLocks noGrp="1"/>
          </p:cNvSpPr>
          <p:nvPr>
            <p:ph type="title"/>
          </p:nvPr>
        </p:nvSpPr>
        <p:spPr>
          <a:xfrm>
            <a:off x="838799" y="1368000"/>
            <a:ext cx="10177543" cy="900000"/>
          </a:xfrm>
        </p:spPr>
        <p:txBody>
          <a:bodyPr>
            <a:normAutofit/>
          </a:bodyPr>
          <a:lstStyle/>
          <a:p>
            <a:r>
              <a:rPr lang="fr-CH" dirty="0">
                <a:solidFill>
                  <a:schemeClr val="tx1"/>
                </a:solidFill>
              </a:rPr>
              <a:t>Organisation de l'examen les 25 et 26 juin 2024</a:t>
            </a:r>
          </a:p>
        </p:txBody>
      </p:sp>
      <p:sp>
        <p:nvSpPr>
          <p:cNvPr id="4" name="Rechteck 3">
            <a:extLst>
              <a:ext uri="{FF2B5EF4-FFF2-40B4-BE49-F238E27FC236}">
                <a16:creationId xmlns:a16="http://schemas.microsoft.com/office/drawing/2014/main" id="{B1FBED3E-67E4-47CA-BDDC-15F475BC3DC4}"/>
              </a:ext>
            </a:extLst>
          </p:cNvPr>
          <p:cNvSpPr/>
          <p:nvPr/>
        </p:nvSpPr>
        <p:spPr>
          <a:xfrm>
            <a:off x="969434" y="3148397"/>
            <a:ext cx="1126366" cy="357533"/>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a:t>09.00</a:t>
            </a:r>
          </a:p>
        </p:txBody>
      </p:sp>
      <p:sp>
        <p:nvSpPr>
          <p:cNvPr id="5" name="Rechteck 4">
            <a:extLst>
              <a:ext uri="{FF2B5EF4-FFF2-40B4-BE49-F238E27FC236}">
                <a16:creationId xmlns:a16="http://schemas.microsoft.com/office/drawing/2014/main" id="{FF0B2062-F85C-B968-4419-C326D8A84122}"/>
              </a:ext>
            </a:extLst>
          </p:cNvPr>
          <p:cNvSpPr/>
          <p:nvPr/>
        </p:nvSpPr>
        <p:spPr>
          <a:xfrm>
            <a:off x="2240941" y="2171562"/>
            <a:ext cx="3384857" cy="357533"/>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a:t>Examens écrits</a:t>
            </a:r>
          </a:p>
        </p:txBody>
      </p:sp>
      <p:sp>
        <p:nvSpPr>
          <p:cNvPr id="6" name="Rechteck 5">
            <a:extLst>
              <a:ext uri="{FF2B5EF4-FFF2-40B4-BE49-F238E27FC236}">
                <a16:creationId xmlns:a16="http://schemas.microsoft.com/office/drawing/2014/main" id="{15CCB7B9-9ED0-096B-6208-24CAABE5B00A}"/>
              </a:ext>
            </a:extLst>
          </p:cNvPr>
          <p:cNvSpPr/>
          <p:nvPr/>
        </p:nvSpPr>
        <p:spPr>
          <a:xfrm>
            <a:off x="969434" y="3603925"/>
            <a:ext cx="1126366" cy="357533"/>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a:t>10.00</a:t>
            </a:r>
          </a:p>
        </p:txBody>
      </p:sp>
      <p:sp>
        <p:nvSpPr>
          <p:cNvPr id="8" name="Rechteck 7">
            <a:extLst>
              <a:ext uri="{FF2B5EF4-FFF2-40B4-BE49-F238E27FC236}">
                <a16:creationId xmlns:a16="http://schemas.microsoft.com/office/drawing/2014/main" id="{61D2DED4-257B-0159-20F7-8F242D61B223}"/>
              </a:ext>
            </a:extLst>
          </p:cNvPr>
          <p:cNvSpPr/>
          <p:nvPr/>
        </p:nvSpPr>
        <p:spPr>
          <a:xfrm>
            <a:off x="969434" y="4059453"/>
            <a:ext cx="1126366" cy="357533"/>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a:t>11.00</a:t>
            </a:r>
          </a:p>
        </p:txBody>
      </p:sp>
      <p:sp>
        <p:nvSpPr>
          <p:cNvPr id="3" name="Rechteck 2">
            <a:extLst>
              <a:ext uri="{FF2B5EF4-FFF2-40B4-BE49-F238E27FC236}">
                <a16:creationId xmlns:a16="http://schemas.microsoft.com/office/drawing/2014/main" id="{5BA84EEB-D7D0-9DB0-1798-6E1BFBDB4920}"/>
              </a:ext>
            </a:extLst>
          </p:cNvPr>
          <p:cNvSpPr/>
          <p:nvPr/>
        </p:nvSpPr>
        <p:spPr>
          <a:xfrm rot="16200000">
            <a:off x="-308341" y="3829840"/>
            <a:ext cx="1724117" cy="36123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a:t>Matin</a:t>
            </a:r>
          </a:p>
        </p:txBody>
      </p:sp>
      <p:sp>
        <p:nvSpPr>
          <p:cNvPr id="10" name="Rechteck 9">
            <a:extLst>
              <a:ext uri="{FF2B5EF4-FFF2-40B4-BE49-F238E27FC236}">
                <a16:creationId xmlns:a16="http://schemas.microsoft.com/office/drawing/2014/main" id="{F7D770FF-51DC-D1E9-7CB5-7F414262D30B}"/>
              </a:ext>
            </a:extLst>
          </p:cNvPr>
          <p:cNvSpPr/>
          <p:nvPr/>
        </p:nvSpPr>
        <p:spPr>
          <a:xfrm rot="16200000">
            <a:off x="-309226" y="5652839"/>
            <a:ext cx="1724117" cy="35945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a:t>Après-midi</a:t>
            </a:r>
          </a:p>
        </p:txBody>
      </p:sp>
      <p:sp>
        <p:nvSpPr>
          <p:cNvPr id="11" name="Rechteck 10">
            <a:extLst>
              <a:ext uri="{FF2B5EF4-FFF2-40B4-BE49-F238E27FC236}">
                <a16:creationId xmlns:a16="http://schemas.microsoft.com/office/drawing/2014/main" id="{D8AC86B4-C7D0-09D4-306C-5AC355DA3437}"/>
              </a:ext>
            </a:extLst>
          </p:cNvPr>
          <p:cNvSpPr/>
          <p:nvPr/>
        </p:nvSpPr>
        <p:spPr>
          <a:xfrm>
            <a:off x="969434" y="4514981"/>
            <a:ext cx="1126366" cy="357533"/>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a:t>12.00</a:t>
            </a:r>
          </a:p>
        </p:txBody>
      </p:sp>
      <p:sp>
        <p:nvSpPr>
          <p:cNvPr id="12" name="Rechteck 11">
            <a:extLst>
              <a:ext uri="{FF2B5EF4-FFF2-40B4-BE49-F238E27FC236}">
                <a16:creationId xmlns:a16="http://schemas.microsoft.com/office/drawing/2014/main" id="{5CE7E14E-7FD7-B009-1949-A78A53297091}"/>
              </a:ext>
            </a:extLst>
          </p:cNvPr>
          <p:cNvSpPr/>
          <p:nvPr/>
        </p:nvSpPr>
        <p:spPr>
          <a:xfrm>
            <a:off x="969434" y="4970509"/>
            <a:ext cx="1126366" cy="357533"/>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a:t>13.00</a:t>
            </a:r>
          </a:p>
        </p:txBody>
      </p:sp>
      <p:sp>
        <p:nvSpPr>
          <p:cNvPr id="13" name="Rechteck 12">
            <a:extLst>
              <a:ext uri="{FF2B5EF4-FFF2-40B4-BE49-F238E27FC236}">
                <a16:creationId xmlns:a16="http://schemas.microsoft.com/office/drawing/2014/main" id="{DE5DADA5-FA98-8FD9-FBB8-0FB4952D5D4C}"/>
              </a:ext>
            </a:extLst>
          </p:cNvPr>
          <p:cNvSpPr/>
          <p:nvPr/>
        </p:nvSpPr>
        <p:spPr>
          <a:xfrm>
            <a:off x="969434" y="5426037"/>
            <a:ext cx="1126366" cy="357533"/>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a:t>14.00</a:t>
            </a:r>
          </a:p>
        </p:txBody>
      </p:sp>
      <p:sp>
        <p:nvSpPr>
          <p:cNvPr id="14" name="Rechteck 13">
            <a:extLst>
              <a:ext uri="{FF2B5EF4-FFF2-40B4-BE49-F238E27FC236}">
                <a16:creationId xmlns:a16="http://schemas.microsoft.com/office/drawing/2014/main" id="{628F15A0-4030-26E5-CFF9-9D8560748182}"/>
              </a:ext>
            </a:extLst>
          </p:cNvPr>
          <p:cNvSpPr/>
          <p:nvPr/>
        </p:nvSpPr>
        <p:spPr>
          <a:xfrm>
            <a:off x="7150446" y="2138231"/>
            <a:ext cx="4374112" cy="357533"/>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a:t>Épreuves orales</a:t>
            </a:r>
          </a:p>
        </p:txBody>
      </p:sp>
      <p:sp>
        <p:nvSpPr>
          <p:cNvPr id="15" name="Rechteck 14">
            <a:extLst>
              <a:ext uri="{FF2B5EF4-FFF2-40B4-BE49-F238E27FC236}">
                <a16:creationId xmlns:a16="http://schemas.microsoft.com/office/drawing/2014/main" id="{6C0AB5A9-3077-17AC-DEF8-B45057AA0BEC}"/>
              </a:ext>
            </a:extLst>
          </p:cNvPr>
          <p:cNvSpPr/>
          <p:nvPr/>
        </p:nvSpPr>
        <p:spPr>
          <a:xfrm>
            <a:off x="6095999" y="2692869"/>
            <a:ext cx="1126366" cy="357533"/>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a:t>08.00</a:t>
            </a:r>
          </a:p>
        </p:txBody>
      </p:sp>
      <p:sp>
        <p:nvSpPr>
          <p:cNvPr id="16" name="Rechteck 15">
            <a:extLst>
              <a:ext uri="{FF2B5EF4-FFF2-40B4-BE49-F238E27FC236}">
                <a16:creationId xmlns:a16="http://schemas.microsoft.com/office/drawing/2014/main" id="{7398BB4E-9377-9FAB-A88E-35D59802CB0C}"/>
              </a:ext>
            </a:extLst>
          </p:cNvPr>
          <p:cNvSpPr/>
          <p:nvPr/>
        </p:nvSpPr>
        <p:spPr>
          <a:xfrm>
            <a:off x="6095999" y="3148397"/>
            <a:ext cx="1126366" cy="357533"/>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a:t>09.05</a:t>
            </a:r>
          </a:p>
        </p:txBody>
      </p:sp>
      <p:sp>
        <p:nvSpPr>
          <p:cNvPr id="20" name="Rechteck 19">
            <a:extLst>
              <a:ext uri="{FF2B5EF4-FFF2-40B4-BE49-F238E27FC236}">
                <a16:creationId xmlns:a16="http://schemas.microsoft.com/office/drawing/2014/main" id="{128E0D02-E7D1-80D5-97CA-E6D7AC98B747}"/>
              </a:ext>
            </a:extLst>
          </p:cNvPr>
          <p:cNvSpPr/>
          <p:nvPr/>
        </p:nvSpPr>
        <p:spPr>
          <a:xfrm>
            <a:off x="6095999" y="3603925"/>
            <a:ext cx="1126366" cy="357533"/>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a:t>10.10</a:t>
            </a:r>
          </a:p>
        </p:txBody>
      </p:sp>
      <p:sp>
        <p:nvSpPr>
          <p:cNvPr id="23" name="Rechteck 22">
            <a:extLst>
              <a:ext uri="{FF2B5EF4-FFF2-40B4-BE49-F238E27FC236}">
                <a16:creationId xmlns:a16="http://schemas.microsoft.com/office/drawing/2014/main" id="{017606E4-38EB-297A-5C7F-1E66C32F77EF}"/>
              </a:ext>
            </a:extLst>
          </p:cNvPr>
          <p:cNvSpPr/>
          <p:nvPr/>
        </p:nvSpPr>
        <p:spPr>
          <a:xfrm>
            <a:off x="6095999" y="4059453"/>
            <a:ext cx="1126366" cy="357533"/>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a:t>11.15</a:t>
            </a:r>
          </a:p>
        </p:txBody>
      </p:sp>
      <p:sp>
        <p:nvSpPr>
          <p:cNvPr id="24" name="Rechteck 23">
            <a:extLst>
              <a:ext uri="{FF2B5EF4-FFF2-40B4-BE49-F238E27FC236}">
                <a16:creationId xmlns:a16="http://schemas.microsoft.com/office/drawing/2014/main" id="{C213523D-1B46-1D6A-AB61-213F08B2DB77}"/>
              </a:ext>
            </a:extLst>
          </p:cNvPr>
          <p:cNvSpPr/>
          <p:nvPr/>
        </p:nvSpPr>
        <p:spPr>
          <a:xfrm>
            <a:off x="6095999" y="4970509"/>
            <a:ext cx="1126366" cy="357533"/>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a:t>13.00</a:t>
            </a:r>
          </a:p>
        </p:txBody>
      </p:sp>
      <p:sp>
        <p:nvSpPr>
          <p:cNvPr id="25" name="Rechteck 24">
            <a:extLst>
              <a:ext uri="{FF2B5EF4-FFF2-40B4-BE49-F238E27FC236}">
                <a16:creationId xmlns:a16="http://schemas.microsoft.com/office/drawing/2014/main" id="{18F35144-FB50-6DE9-38B2-D3221F6E1DD2}"/>
              </a:ext>
            </a:extLst>
          </p:cNvPr>
          <p:cNvSpPr/>
          <p:nvPr/>
        </p:nvSpPr>
        <p:spPr>
          <a:xfrm>
            <a:off x="6095999" y="5426037"/>
            <a:ext cx="1126366" cy="357533"/>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a:t>14.05</a:t>
            </a:r>
          </a:p>
        </p:txBody>
      </p:sp>
      <p:sp>
        <p:nvSpPr>
          <p:cNvPr id="30" name="Rechteck 29">
            <a:extLst>
              <a:ext uri="{FF2B5EF4-FFF2-40B4-BE49-F238E27FC236}">
                <a16:creationId xmlns:a16="http://schemas.microsoft.com/office/drawing/2014/main" id="{ECF0F73C-0B50-6414-BAB4-7D483D8452C2}"/>
              </a:ext>
            </a:extLst>
          </p:cNvPr>
          <p:cNvSpPr/>
          <p:nvPr/>
        </p:nvSpPr>
        <p:spPr>
          <a:xfrm>
            <a:off x="6095999" y="5881565"/>
            <a:ext cx="1126366" cy="357533"/>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a:t>15.10</a:t>
            </a:r>
          </a:p>
        </p:txBody>
      </p:sp>
      <p:sp>
        <p:nvSpPr>
          <p:cNvPr id="31" name="Rechteck 30">
            <a:extLst>
              <a:ext uri="{FF2B5EF4-FFF2-40B4-BE49-F238E27FC236}">
                <a16:creationId xmlns:a16="http://schemas.microsoft.com/office/drawing/2014/main" id="{903A20D2-765C-A66A-5F7F-8C75DB22AE34}"/>
              </a:ext>
            </a:extLst>
          </p:cNvPr>
          <p:cNvSpPr/>
          <p:nvPr/>
        </p:nvSpPr>
        <p:spPr>
          <a:xfrm>
            <a:off x="6095999" y="6337095"/>
            <a:ext cx="1126366" cy="357533"/>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a:t>16.15</a:t>
            </a:r>
          </a:p>
        </p:txBody>
      </p:sp>
      <p:sp>
        <p:nvSpPr>
          <p:cNvPr id="32" name="Rechteck 31">
            <a:extLst>
              <a:ext uri="{FF2B5EF4-FFF2-40B4-BE49-F238E27FC236}">
                <a16:creationId xmlns:a16="http://schemas.microsoft.com/office/drawing/2014/main" id="{7E143A61-9836-2C0A-69C8-823990D30B30}"/>
              </a:ext>
            </a:extLst>
          </p:cNvPr>
          <p:cNvSpPr/>
          <p:nvPr/>
        </p:nvSpPr>
        <p:spPr>
          <a:xfrm>
            <a:off x="2240941" y="3148397"/>
            <a:ext cx="3384857"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a:t>40 min.</a:t>
            </a:r>
          </a:p>
        </p:txBody>
      </p:sp>
      <p:sp>
        <p:nvSpPr>
          <p:cNvPr id="42" name="Rechteck 41">
            <a:extLst>
              <a:ext uri="{FF2B5EF4-FFF2-40B4-BE49-F238E27FC236}">
                <a16:creationId xmlns:a16="http://schemas.microsoft.com/office/drawing/2014/main" id="{1AF42A84-4FF4-2582-78BE-0B4282822988}"/>
              </a:ext>
            </a:extLst>
          </p:cNvPr>
          <p:cNvSpPr/>
          <p:nvPr/>
        </p:nvSpPr>
        <p:spPr>
          <a:xfrm>
            <a:off x="7360251" y="2692869"/>
            <a:ext cx="1126367"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a:t>35 min.</a:t>
            </a:r>
          </a:p>
        </p:txBody>
      </p:sp>
      <p:sp>
        <p:nvSpPr>
          <p:cNvPr id="43" name="Rechteck 42">
            <a:extLst>
              <a:ext uri="{FF2B5EF4-FFF2-40B4-BE49-F238E27FC236}">
                <a16:creationId xmlns:a16="http://schemas.microsoft.com/office/drawing/2014/main" id="{15602CF3-F53F-B791-7760-A67C92B79532}"/>
              </a:ext>
            </a:extLst>
          </p:cNvPr>
          <p:cNvSpPr/>
          <p:nvPr/>
        </p:nvSpPr>
        <p:spPr>
          <a:xfrm>
            <a:off x="8551854" y="2692869"/>
            <a:ext cx="1126367"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a:t>35 min.</a:t>
            </a:r>
          </a:p>
        </p:txBody>
      </p:sp>
      <p:sp>
        <p:nvSpPr>
          <p:cNvPr id="44" name="Rechteck 43">
            <a:extLst>
              <a:ext uri="{FF2B5EF4-FFF2-40B4-BE49-F238E27FC236}">
                <a16:creationId xmlns:a16="http://schemas.microsoft.com/office/drawing/2014/main" id="{60693998-80CF-4130-D709-2BC9D6AF332D}"/>
              </a:ext>
            </a:extLst>
          </p:cNvPr>
          <p:cNvSpPr/>
          <p:nvPr/>
        </p:nvSpPr>
        <p:spPr>
          <a:xfrm>
            <a:off x="9743457" y="2692869"/>
            <a:ext cx="1126367"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a:t>35 min.</a:t>
            </a:r>
          </a:p>
        </p:txBody>
      </p:sp>
      <p:sp>
        <p:nvSpPr>
          <p:cNvPr id="45" name="Rechteck 44">
            <a:extLst>
              <a:ext uri="{FF2B5EF4-FFF2-40B4-BE49-F238E27FC236}">
                <a16:creationId xmlns:a16="http://schemas.microsoft.com/office/drawing/2014/main" id="{5615D71E-94C7-C915-F106-597ACEBE3B11}"/>
              </a:ext>
            </a:extLst>
          </p:cNvPr>
          <p:cNvSpPr/>
          <p:nvPr/>
        </p:nvSpPr>
        <p:spPr>
          <a:xfrm>
            <a:off x="969434" y="5881565"/>
            <a:ext cx="1126366" cy="357533"/>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a:t>15.00</a:t>
            </a:r>
          </a:p>
        </p:txBody>
      </p:sp>
      <p:sp>
        <p:nvSpPr>
          <p:cNvPr id="46" name="Rechteck 45">
            <a:extLst>
              <a:ext uri="{FF2B5EF4-FFF2-40B4-BE49-F238E27FC236}">
                <a16:creationId xmlns:a16="http://schemas.microsoft.com/office/drawing/2014/main" id="{AA9C4977-A5B1-DCC0-4B18-B1E94EBFC6E7}"/>
              </a:ext>
            </a:extLst>
          </p:cNvPr>
          <p:cNvSpPr/>
          <p:nvPr/>
        </p:nvSpPr>
        <p:spPr>
          <a:xfrm>
            <a:off x="969434" y="6337095"/>
            <a:ext cx="1126366" cy="357533"/>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a:t>16.00</a:t>
            </a:r>
          </a:p>
        </p:txBody>
      </p:sp>
      <p:sp>
        <p:nvSpPr>
          <p:cNvPr id="7" name="Rechteck 6">
            <a:extLst>
              <a:ext uri="{FF2B5EF4-FFF2-40B4-BE49-F238E27FC236}">
                <a16:creationId xmlns:a16="http://schemas.microsoft.com/office/drawing/2014/main" id="{853822F5-B8B6-1C4C-A1F7-7AB5267C4EA4}"/>
              </a:ext>
            </a:extLst>
          </p:cNvPr>
          <p:cNvSpPr/>
          <p:nvPr/>
        </p:nvSpPr>
        <p:spPr>
          <a:xfrm>
            <a:off x="10935060" y="2692869"/>
            <a:ext cx="181973"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Rechteck 8">
            <a:extLst>
              <a:ext uri="{FF2B5EF4-FFF2-40B4-BE49-F238E27FC236}">
                <a16:creationId xmlns:a16="http://schemas.microsoft.com/office/drawing/2014/main" id="{95DF6CB0-8C9B-6CE0-811D-115E0F49204F}"/>
              </a:ext>
            </a:extLst>
          </p:cNvPr>
          <p:cNvSpPr/>
          <p:nvPr/>
        </p:nvSpPr>
        <p:spPr>
          <a:xfrm>
            <a:off x="11182269" y="2692869"/>
            <a:ext cx="181973"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Rechteck 16">
            <a:extLst>
              <a:ext uri="{FF2B5EF4-FFF2-40B4-BE49-F238E27FC236}">
                <a16:creationId xmlns:a16="http://schemas.microsoft.com/office/drawing/2014/main" id="{2B44913C-32C3-4403-C31D-08778DAA0253}"/>
              </a:ext>
            </a:extLst>
          </p:cNvPr>
          <p:cNvSpPr/>
          <p:nvPr/>
        </p:nvSpPr>
        <p:spPr>
          <a:xfrm>
            <a:off x="11429478" y="2692869"/>
            <a:ext cx="65171"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8" name="Rechteck 17">
            <a:extLst>
              <a:ext uri="{FF2B5EF4-FFF2-40B4-BE49-F238E27FC236}">
                <a16:creationId xmlns:a16="http://schemas.microsoft.com/office/drawing/2014/main" id="{C7646BFD-5491-9C7E-301D-9F8065CD1A8E}"/>
              </a:ext>
            </a:extLst>
          </p:cNvPr>
          <p:cNvSpPr/>
          <p:nvPr/>
        </p:nvSpPr>
        <p:spPr>
          <a:xfrm>
            <a:off x="11559885" y="2692869"/>
            <a:ext cx="63864"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9" name="Rechteck 18">
            <a:extLst>
              <a:ext uri="{FF2B5EF4-FFF2-40B4-BE49-F238E27FC236}">
                <a16:creationId xmlns:a16="http://schemas.microsoft.com/office/drawing/2014/main" id="{B87D8CDC-FA66-C1CE-B79F-AF6CC7CF702A}"/>
              </a:ext>
            </a:extLst>
          </p:cNvPr>
          <p:cNvSpPr/>
          <p:nvPr/>
        </p:nvSpPr>
        <p:spPr>
          <a:xfrm>
            <a:off x="11688982" y="2692869"/>
            <a:ext cx="36000"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1" name="Rechteck 20">
            <a:extLst>
              <a:ext uri="{FF2B5EF4-FFF2-40B4-BE49-F238E27FC236}">
                <a16:creationId xmlns:a16="http://schemas.microsoft.com/office/drawing/2014/main" id="{4D21D05A-EF8F-3094-0446-DDA4852C7946}"/>
              </a:ext>
            </a:extLst>
          </p:cNvPr>
          <p:cNvSpPr/>
          <p:nvPr/>
        </p:nvSpPr>
        <p:spPr>
          <a:xfrm>
            <a:off x="2240941" y="3603925"/>
            <a:ext cx="3384857"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a:t>40 min.</a:t>
            </a:r>
          </a:p>
        </p:txBody>
      </p:sp>
      <p:sp>
        <p:nvSpPr>
          <p:cNvPr id="22" name="Rechteck 21">
            <a:extLst>
              <a:ext uri="{FF2B5EF4-FFF2-40B4-BE49-F238E27FC236}">
                <a16:creationId xmlns:a16="http://schemas.microsoft.com/office/drawing/2014/main" id="{B0AD5DD2-0836-F560-8576-29F2CC018E20}"/>
              </a:ext>
            </a:extLst>
          </p:cNvPr>
          <p:cNvSpPr/>
          <p:nvPr/>
        </p:nvSpPr>
        <p:spPr>
          <a:xfrm>
            <a:off x="2240941" y="4059453"/>
            <a:ext cx="3384857"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a:t>40 min.</a:t>
            </a:r>
          </a:p>
        </p:txBody>
      </p:sp>
      <p:sp>
        <p:nvSpPr>
          <p:cNvPr id="26" name="Rechteck 25">
            <a:extLst>
              <a:ext uri="{FF2B5EF4-FFF2-40B4-BE49-F238E27FC236}">
                <a16:creationId xmlns:a16="http://schemas.microsoft.com/office/drawing/2014/main" id="{5CAEECE1-2387-FDAA-7268-2419E48ABD06}"/>
              </a:ext>
            </a:extLst>
          </p:cNvPr>
          <p:cNvSpPr/>
          <p:nvPr/>
        </p:nvSpPr>
        <p:spPr>
          <a:xfrm>
            <a:off x="2240941" y="4514981"/>
            <a:ext cx="3384857"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a:t>40 min.</a:t>
            </a:r>
          </a:p>
        </p:txBody>
      </p:sp>
      <p:sp>
        <p:nvSpPr>
          <p:cNvPr id="27" name="Rechteck 26">
            <a:extLst>
              <a:ext uri="{FF2B5EF4-FFF2-40B4-BE49-F238E27FC236}">
                <a16:creationId xmlns:a16="http://schemas.microsoft.com/office/drawing/2014/main" id="{D1671707-B887-9676-2870-1C938201B41C}"/>
              </a:ext>
            </a:extLst>
          </p:cNvPr>
          <p:cNvSpPr/>
          <p:nvPr/>
        </p:nvSpPr>
        <p:spPr>
          <a:xfrm>
            <a:off x="2240941" y="4970509"/>
            <a:ext cx="3384857"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a:t>40 min.</a:t>
            </a:r>
          </a:p>
        </p:txBody>
      </p:sp>
      <p:sp>
        <p:nvSpPr>
          <p:cNvPr id="28" name="Rechteck 27">
            <a:extLst>
              <a:ext uri="{FF2B5EF4-FFF2-40B4-BE49-F238E27FC236}">
                <a16:creationId xmlns:a16="http://schemas.microsoft.com/office/drawing/2014/main" id="{306F62D2-9B22-56C6-48D4-6E4CFBF731EB}"/>
              </a:ext>
            </a:extLst>
          </p:cNvPr>
          <p:cNvSpPr/>
          <p:nvPr/>
        </p:nvSpPr>
        <p:spPr>
          <a:xfrm>
            <a:off x="2240941" y="5426037"/>
            <a:ext cx="3384857"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a:t>40 min.</a:t>
            </a:r>
          </a:p>
        </p:txBody>
      </p:sp>
      <p:sp>
        <p:nvSpPr>
          <p:cNvPr id="29" name="Rechteck 28">
            <a:extLst>
              <a:ext uri="{FF2B5EF4-FFF2-40B4-BE49-F238E27FC236}">
                <a16:creationId xmlns:a16="http://schemas.microsoft.com/office/drawing/2014/main" id="{8A87C056-1A99-EBA0-EF81-75E7C51FDA38}"/>
              </a:ext>
            </a:extLst>
          </p:cNvPr>
          <p:cNvSpPr/>
          <p:nvPr/>
        </p:nvSpPr>
        <p:spPr>
          <a:xfrm>
            <a:off x="2240941" y="5881565"/>
            <a:ext cx="3384857"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a:t>40 min.</a:t>
            </a:r>
          </a:p>
        </p:txBody>
      </p:sp>
      <p:sp>
        <p:nvSpPr>
          <p:cNvPr id="33" name="Rechteck 32">
            <a:extLst>
              <a:ext uri="{FF2B5EF4-FFF2-40B4-BE49-F238E27FC236}">
                <a16:creationId xmlns:a16="http://schemas.microsoft.com/office/drawing/2014/main" id="{6749A6E6-C043-556C-6B05-4D8A99455C49}"/>
              </a:ext>
            </a:extLst>
          </p:cNvPr>
          <p:cNvSpPr/>
          <p:nvPr/>
        </p:nvSpPr>
        <p:spPr>
          <a:xfrm>
            <a:off x="2240941" y="6337095"/>
            <a:ext cx="3384857"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a:t>40 min.</a:t>
            </a:r>
          </a:p>
        </p:txBody>
      </p:sp>
      <p:sp>
        <p:nvSpPr>
          <p:cNvPr id="34" name="Rechteck 33">
            <a:extLst>
              <a:ext uri="{FF2B5EF4-FFF2-40B4-BE49-F238E27FC236}">
                <a16:creationId xmlns:a16="http://schemas.microsoft.com/office/drawing/2014/main" id="{8F902AB8-2A50-D6DD-E412-3A795FA3AF79}"/>
              </a:ext>
            </a:extLst>
          </p:cNvPr>
          <p:cNvSpPr/>
          <p:nvPr/>
        </p:nvSpPr>
        <p:spPr>
          <a:xfrm>
            <a:off x="7360251" y="3148397"/>
            <a:ext cx="1126367"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a:t>35 min.</a:t>
            </a:r>
          </a:p>
        </p:txBody>
      </p:sp>
      <p:sp>
        <p:nvSpPr>
          <p:cNvPr id="35" name="Rechteck 34">
            <a:extLst>
              <a:ext uri="{FF2B5EF4-FFF2-40B4-BE49-F238E27FC236}">
                <a16:creationId xmlns:a16="http://schemas.microsoft.com/office/drawing/2014/main" id="{4ED6E71A-6B75-7028-728E-AF0E69BCF8C9}"/>
              </a:ext>
            </a:extLst>
          </p:cNvPr>
          <p:cNvSpPr/>
          <p:nvPr/>
        </p:nvSpPr>
        <p:spPr>
          <a:xfrm>
            <a:off x="8551854" y="3148397"/>
            <a:ext cx="1126367"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a:t>35 min.</a:t>
            </a:r>
          </a:p>
        </p:txBody>
      </p:sp>
      <p:sp>
        <p:nvSpPr>
          <p:cNvPr id="36" name="Rechteck 35">
            <a:extLst>
              <a:ext uri="{FF2B5EF4-FFF2-40B4-BE49-F238E27FC236}">
                <a16:creationId xmlns:a16="http://schemas.microsoft.com/office/drawing/2014/main" id="{D59972F6-DDD5-BFCD-CB42-C7343B3398FB}"/>
              </a:ext>
            </a:extLst>
          </p:cNvPr>
          <p:cNvSpPr/>
          <p:nvPr/>
        </p:nvSpPr>
        <p:spPr>
          <a:xfrm>
            <a:off x="9743457" y="3148397"/>
            <a:ext cx="1126367"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a:t>35 min.</a:t>
            </a:r>
          </a:p>
        </p:txBody>
      </p:sp>
      <p:sp>
        <p:nvSpPr>
          <p:cNvPr id="37" name="Rechteck 36">
            <a:extLst>
              <a:ext uri="{FF2B5EF4-FFF2-40B4-BE49-F238E27FC236}">
                <a16:creationId xmlns:a16="http://schemas.microsoft.com/office/drawing/2014/main" id="{1A3C12B0-783E-5C37-4B00-44B28FFC3ED4}"/>
              </a:ext>
            </a:extLst>
          </p:cNvPr>
          <p:cNvSpPr/>
          <p:nvPr/>
        </p:nvSpPr>
        <p:spPr>
          <a:xfrm>
            <a:off x="10935060" y="3148397"/>
            <a:ext cx="181973"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38" name="Rechteck 37">
            <a:extLst>
              <a:ext uri="{FF2B5EF4-FFF2-40B4-BE49-F238E27FC236}">
                <a16:creationId xmlns:a16="http://schemas.microsoft.com/office/drawing/2014/main" id="{AB3808DB-A746-6233-A1B8-E4557379F02E}"/>
              </a:ext>
            </a:extLst>
          </p:cNvPr>
          <p:cNvSpPr/>
          <p:nvPr/>
        </p:nvSpPr>
        <p:spPr>
          <a:xfrm>
            <a:off x="11182269" y="3148397"/>
            <a:ext cx="181973"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39" name="Rechteck 38">
            <a:extLst>
              <a:ext uri="{FF2B5EF4-FFF2-40B4-BE49-F238E27FC236}">
                <a16:creationId xmlns:a16="http://schemas.microsoft.com/office/drawing/2014/main" id="{7519EFCA-4482-6F77-193E-816B62ED8A02}"/>
              </a:ext>
            </a:extLst>
          </p:cNvPr>
          <p:cNvSpPr/>
          <p:nvPr/>
        </p:nvSpPr>
        <p:spPr>
          <a:xfrm>
            <a:off x="11429478" y="3148397"/>
            <a:ext cx="65171"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0" name="Rechteck 39">
            <a:extLst>
              <a:ext uri="{FF2B5EF4-FFF2-40B4-BE49-F238E27FC236}">
                <a16:creationId xmlns:a16="http://schemas.microsoft.com/office/drawing/2014/main" id="{6A63EE58-94A0-2E77-DBA5-EA8D53F6F93D}"/>
              </a:ext>
            </a:extLst>
          </p:cNvPr>
          <p:cNvSpPr/>
          <p:nvPr/>
        </p:nvSpPr>
        <p:spPr>
          <a:xfrm>
            <a:off x="11559885" y="3148397"/>
            <a:ext cx="63864"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1" name="Rechteck 40">
            <a:extLst>
              <a:ext uri="{FF2B5EF4-FFF2-40B4-BE49-F238E27FC236}">
                <a16:creationId xmlns:a16="http://schemas.microsoft.com/office/drawing/2014/main" id="{39531C77-B611-6904-2854-A74A82FABFFC}"/>
              </a:ext>
            </a:extLst>
          </p:cNvPr>
          <p:cNvSpPr/>
          <p:nvPr/>
        </p:nvSpPr>
        <p:spPr>
          <a:xfrm>
            <a:off x="11688982" y="3148397"/>
            <a:ext cx="36000"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7" name="Rechteck 46">
            <a:extLst>
              <a:ext uri="{FF2B5EF4-FFF2-40B4-BE49-F238E27FC236}">
                <a16:creationId xmlns:a16="http://schemas.microsoft.com/office/drawing/2014/main" id="{74A2013D-498F-F560-5D8B-62AEB892978E}"/>
              </a:ext>
            </a:extLst>
          </p:cNvPr>
          <p:cNvSpPr/>
          <p:nvPr/>
        </p:nvSpPr>
        <p:spPr>
          <a:xfrm>
            <a:off x="7360251" y="3603925"/>
            <a:ext cx="1126367"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a:t>35 min.</a:t>
            </a:r>
          </a:p>
        </p:txBody>
      </p:sp>
      <p:sp>
        <p:nvSpPr>
          <p:cNvPr id="48" name="Rechteck 47">
            <a:extLst>
              <a:ext uri="{FF2B5EF4-FFF2-40B4-BE49-F238E27FC236}">
                <a16:creationId xmlns:a16="http://schemas.microsoft.com/office/drawing/2014/main" id="{41D5DDD5-219B-1BFF-2718-3BDDBEB07DFB}"/>
              </a:ext>
            </a:extLst>
          </p:cNvPr>
          <p:cNvSpPr/>
          <p:nvPr/>
        </p:nvSpPr>
        <p:spPr>
          <a:xfrm>
            <a:off x="8551854" y="3603925"/>
            <a:ext cx="1126367"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a:t>35 min.</a:t>
            </a:r>
          </a:p>
        </p:txBody>
      </p:sp>
      <p:sp>
        <p:nvSpPr>
          <p:cNvPr id="49" name="Rechteck 48">
            <a:extLst>
              <a:ext uri="{FF2B5EF4-FFF2-40B4-BE49-F238E27FC236}">
                <a16:creationId xmlns:a16="http://schemas.microsoft.com/office/drawing/2014/main" id="{AF66CAA4-8BCC-CFA8-5FF1-53D1E83DA119}"/>
              </a:ext>
            </a:extLst>
          </p:cNvPr>
          <p:cNvSpPr/>
          <p:nvPr/>
        </p:nvSpPr>
        <p:spPr>
          <a:xfrm>
            <a:off x="9743457" y="3603925"/>
            <a:ext cx="1126367"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a:t>35 min.</a:t>
            </a:r>
          </a:p>
        </p:txBody>
      </p:sp>
      <p:sp>
        <p:nvSpPr>
          <p:cNvPr id="50" name="Rechteck 49">
            <a:extLst>
              <a:ext uri="{FF2B5EF4-FFF2-40B4-BE49-F238E27FC236}">
                <a16:creationId xmlns:a16="http://schemas.microsoft.com/office/drawing/2014/main" id="{40EB7B9C-521B-6A6C-4018-BB1517E6BEFA}"/>
              </a:ext>
            </a:extLst>
          </p:cNvPr>
          <p:cNvSpPr/>
          <p:nvPr/>
        </p:nvSpPr>
        <p:spPr>
          <a:xfrm>
            <a:off x="10935060" y="3603925"/>
            <a:ext cx="181973"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1" name="Rechteck 50">
            <a:extLst>
              <a:ext uri="{FF2B5EF4-FFF2-40B4-BE49-F238E27FC236}">
                <a16:creationId xmlns:a16="http://schemas.microsoft.com/office/drawing/2014/main" id="{18A8447F-5EC0-7DFC-09CA-7DF593748C79}"/>
              </a:ext>
            </a:extLst>
          </p:cNvPr>
          <p:cNvSpPr/>
          <p:nvPr/>
        </p:nvSpPr>
        <p:spPr>
          <a:xfrm>
            <a:off x="11182269" y="3603925"/>
            <a:ext cx="181973"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2" name="Rechteck 51">
            <a:extLst>
              <a:ext uri="{FF2B5EF4-FFF2-40B4-BE49-F238E27FC236}">
                <a16:creationId xmlns:a16="http://schemas.microsoft.com/office/drawing/2014/main" id="{229EC9D9-5F14-BFE4-CEC5-974991703404}"/>
              </a:ext>
            </a:extLst>
          </p:cNvPr>
          <p:cNvSpPr/>
          <p:nvPr/>
        </p:nvSpPr>
        <p:spPr>
          <a:xfrm>
            <a:off x="11429478" y="3603925"/>
            <a:ext cx="65171"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3" name="Rechteck 52">
            <a:extLst>
              <a:ext uri="{FF2B5EF4-FFF2-40B4-BE49-F238E27FC236}">
                <a16:creationId xmlns:a16="http://schemas.microsoft.com/office/drawing/2014/main" id="{0E6308FC-F292-D8B1-7A97-827FA08413AC}"/>
              </a:ext>
            </a:extLst>
          </p:cNvPr>
          <p:cNvSpPr/>
          <p:nvPr/>
        </p:nvSpPr>
        <p:spPr>
          <a:xfrm>
            <a:off x="11559885" y="3603925"/>
            <a:ext cx="63864"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4" name="Rechteck 53">
            <a:extLst>
              <a:ext uri="{FF2B5EF4-FFF2-40B4-BE49-F238E27FC236}">
                <a16:creationId xmlns:a16="http://schemas.microsoft.com/office/drawing/2014/main" id="{E55197B8-06D8-F435-A86E-6401D0437A3C}"/>
              </a:ext>
            </a:extLst>
          </p:cNvPr>
          <p:cNvSpPr/>
          <p:nvPr/>
        </p:nvSpPr>
        <p:spPr>
          <a:xfrm>
            <a:off x="11688982" y="3603925"/>
            <a:ext cx="36000"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5" name="Rechteck 54">
            <a:extLst>
              <a:ext uri="{FF2B5EF4-FFF2-40B4-BE49-F238E27FC236}">
                <a16:creationId xmlns:a16="http://schemas.microsoft.com/office/drawing/2014/main" id="{9EB98D83-8567-72F5-54FF-C3BA293A5C95}"/>
              </a:ext>
            </a:extLst>
          </p:cNvPr>
          <p:cNvSpPr/>
          <p:nvPr/>
        </p:nvSpPr>
        <p:spPr>
          <a:xfrm>
            <a:off x="7360251" y="4059453"/>
            <a:ext cx="1126367"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a:t>35 min.</a:t>
            </a:r>
          </a:p>
        </p:txBody>
      </p:sp>
      <p:sp>
        <p:nvSpPr>
          <p:cNvPr id="56" name="Rechteck 55">
            <a:extLst>
              <a:ext uri="{FF2B5EF4-FFF2-40B4-BE49-F238E27FC236}">
                <a16:creationId xmlns:a16="http://schemas.microsoft.com/office/drawing/2014/main" id="{E5031E3F-4D91-BBD6-F808-1540ABC038F9}"/>
              </a:ext>
            </a:extLst>
          </p:cNvPr>
          <p:cNvSpPr/>
          <p:nvPr/>
        </p:nvSpPr>
        <p:spPr>
          <a:xfrm>
            <a:off x="8551854" y="4059453"/>
            <a:ext cx="1126367"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a:t>35 min.</a:t>
            </a:r>
          </a:p>
        </p:txBody>
      </p:sp>
      <p:sp>
        <p:nvSpPr>
          <p:cNvPr id="57" name="Rechteck 56">
            <a:extLst>
              <a:ext uri="{FF2B5EF4-FFF2-40B4-BE49-F238E27FC236}">
                <a16:creationId xmlns:a16="http://schemas.microsoft.com/office/drawing/2014/main" id="{C0889B3E-4A0C-9C9B-DA92-777D0B33BBA2}"/>
              </a:ext>
            </a:extLst>
          </p:cNvPr>
          <p:cNvSpPr/>
          <p:nvPr/>
        </p:nvSpPr>
        <p:spPr>
          <a:xfrm>
            <a:off x="9743457" y="4059453"/>
            <a:ext cx="1126367"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a:t>35 min.</a:t>
            </a:r>
          </a:p>
        </p:txBody>
      </p:sp>
      <p:sp>
        <p:nvSpPr>
          <p:cNvPr id="58" name="Rechteck 57">
            <a:extLst>
              <a:ext uri="{FF2B5EF4-FFF2-40B4-BE49-F238E27FC236}">
                <a16:creationId xmlns:a16="http://schemas.microsoft.com/office/drawing/2014/main" id="{54B2B6F0-9852-EA22-BB8E-DCFDF0658605}"/>
              </a:ext>
            </a:extLst>
          </p:cNvPr>
          <p:cNvSpPr/>
          <p:nvPr/>
        </p:nvSpPr>
        <p:spPr>
          <a:xfrm>
            <a:off x="10935060" y="4059453"/>
            <a:ext cx="181973"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9" name="Rechteck 58">
            <a:extLst>
              <a:ext uri="{FF2B5EF4-FFF2-40B4-BE49-F238E27FC236}">
                <a16:creationId xmlns:a16="http://schemas.microsoft.com/office/drawing/2014/main" id="{77EE407C-15B5-9AC1-7BB5-75566B4EE25B}"/>
              </a:ext>
            </a:extLst>
          </p:cNvPr>
          <p:cNvSpPr/>
          <p:nvPr/>
        </p:nvSpPr>
        <p:spPr>
          <a:xfrm>
            <a:off x="11182269" y="4059453"/>
            <a:ext cx="181973"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0" name="Rechteck 59">
            <a:extLst>
              <a:ext uri="{FF2B5EF4-FFF2-40B4-BE49-F238E27FC236}">
                <a16:creationId xmlns:a16="http://schemas.microsoft.com/office/drawing/2014/main" id="{DAB78EB1-FB9D-6642-0FF4-72A4024C2D5F}"/>
              </a:ext>
            </a:extLst>
          </p:cNvPr>
          <p:cNvSpPr/>
          <p:nvPr/>
        </p:nvSpPr>
        <p:spPr>
          <a:xfrm>
            <a:off x="11429478" y="4059453"/>
            <a:ext cx="65171"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1" name="Rechteck 60">
            <a:extLst>
              <a:ext uri="{FF2B5EF4-FFF2-40B4-BE49-F238E27FC236}">
                <a16:creationId xmlns:a16="http://schemas.microsoft.com/office/drawing/2014/main" id="{1BC46D84-09D6-F36B-7083-75F6CD1CCC8E}"/>
              </a:ext>
            </a:extLst>
          </p:cNvPr>
          <p:cNvSpPr/>
          <p:nvPr/>
        </p:nvSpPr>
        <p:spPr>
          <a:xfrm>
            <a:off x="11559885" y="4059453"/>
            <a:ext cx="63864"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2" name="Rechteck 61">
            <a:extLst>
              <a:ext uri="{FF2B5EF4-FFF2-40B4-BE49-F238E27FC236}">
                <a16:creationId xmlns:a16="http://schemas.microsoft.com/office/drawing/2014/main" id="{99EF4BB8-719F-CEEF-4A6F-ED0D7E2AA1C4}"/>
              </a:ext>
            </a:extLst>
          </p:cNvPr>
          <p:cNvSpPr/>
          <p:nvPr/>
        </p:nvSpPr>
        <p:spPr>
          <a:xfrm>
            <a:off x="11688982" y="4059453"/>
            <a:ext cx="36000"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3" name="Rechteck 62">
            <a:extLst>
              <a:ext uri="{FF2B5EF4-FFF2-40B4-BE49-F238E27FC236}">
                <a16:creationId xmlns:a16="http://schemas.microsoft.com/office/drawing/2014/main" id="{4977FFC5-FA0A-3823-3056-7D499CF43E8D}"/>
              </a:ext>
            </a:extLst>
          </p:cNvPr>
          <p:cNvSpPr/>
          <p:nvPr/>
        </p:nvSpPr>
        <p:spPr>
          <a:xfrm>
            <a:off x="7360251" y="4970509"/>
            <a:ext cx="1126367"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a:t>35 min.</a:t>
            </a:r>
          </a:p>
        </p:txBody>
      </p:sp>
      <p:sp>
        <p:nvSpPr>
          <p:cNvPr id="64" name="Rechteck 63">
            <a:extLst>
              <a:ext uri="{FF2B5EF4-FFF2-40B4-BE49-F238E27FC236}">
                <a16:creationId xmlns:a16="http://schemas.microsoft.com/office/drawing/2014/main" id="{EAC4499D-55D8-9E98-FB2A-93646CB57756}"/>
              </a:ext>
            </a:extLst>
          </p:cNvPr>
          <p:cNvSpPr/>
          <p:nvPr/>
        </p:nvSpPr>
        <p:spPr>
          <a:xfrm>
            <a:off x="8551854" y="4970509"/>
            <a:ext cx="1126367"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a:t>35 min.</a:t>
            </a:r>
          </a:p>
        </p:txBody>
      </p:sp>
      <p:sp>
        <p:nvSpPr>
          <p:cNvPr id="65" name="Rechteck 64">
            <a:extLst>
              <a:ext uri="{FF2B5EF4-FFF2-40B4-BE49-F238E27FC236}">
                <a16:creationId xmlns:a16="http://schemas.microsoft.com/office/drawing/2014/main" id="{33770A02-C57E-4355-0B42-D8CB46831230}"/>
              </a:ext>
            </a:extLst>
          </p:cNvPr>
          <p:cNvSpPr/>
          <p:nvPr/>
        </p:nvSpPr>
        <p:spPr>
          <a:xfrm>
            <a:off x="9743457" y="4970509"/>
            <a:ext cx="1126367"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a:t>35 min.</a:t>
            </a:r>
          </a:p>
        </p:txBody>
      </p:sp>
      <p:sp>
        <p:nvSpPr>
          <p:cNvPr id="66" name="Rechteck 65">
            <a:extLst>
              <a:ext uri="{FF2B5EF4-FFF2-40B4-BE49-F238E27FC236}">
                <a16:creationId xmlns:a16="http://schemas.microsoft.com/office/drawing/2014/main" id="{A65D72DC-74A3-670D-37AE-BB92D85FFCA7}"/>
              </a:ext>
            </a:extLst>
          </p:cNvPr>
          <p:cNvSpPr/>
          <p:nvPr/>
        </p:nvSpPr>
        <p:spPr>
          <a:xfrm>
            <a:off x="10935060" y="4970509"/>
            <a:ext cx="181973"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7" name="Rechteck 66">
            <a:extLst>
              <a:ext uri="{FF2B5EF4-FFF2-40B4-BE49-F238E27FC236}">
                <a16:creationId xmlns:a16="http://schemas.microsoft.com/office/drawing/2014/main" id="{F1A4D7F6-5616-A0F8-0ACE-AE6D971E4123}"/>
              </a:ext>
            </a:extLst>
          </p:cNvPr>
          <p:cNvSpPr/>
          <p:nvPr/>
        </p:nvSpPr>
        <p:spPr>
          <a:xfrm>
            <a:off x="11182269" y="4970509"/>
            <a:ext cx="181973"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8" name="Rechteck 67">
            <a:extLst>
              <a:ext uri="{FF2B5EF4-FFF2-40B4-BE49-F238E27FC236}">
                <a16:creationId xmlns:a16="http://schemas.microsoft.com/office/drawing/2014/main" id="{BA84385A-ACC3-E31D-2F4C-F873E0D0D11B}"/>
              </a:ext>
            </a:extLst>
          </p:cNvPr>
          <p:cNvSpPr/>
          <p:nvPr/>
        </p:nvSpPr>
        <p:spPr>
          <a:xfrm>
            <a:off x="11429478" y="4970509"/>
            <a:ext cx="65171"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9" name="Rechteck 68">
            <a:extLst>
              <a:ext uri="{FF2B5EF4-FFF2-40B4-BE49-F238E27FC236}">
                <a16:creationId xmlns:a16="http://schemas.microsoft.com/office/drawing/2014/main" id="{889103D2-6D89-6F1C-9757-ACA5815247F0}"/>
              </a:ext>
            </a:extLst>
          </p:cNvPr>
          <p:cNvSpPr/>
          <p:nvPr/>
        </p:nvSpPr>
        <p:spPr>
          <a:xfrm>
            <a:off x="11559885" y="4970509"/>
            <a:ext cx="63864"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0" name="Rechteck 69">
            <a:extLst>
              <a:ext uri="{FF2B5EF4-FFF2-40B4-BE49-F238E27FC236}">
                <a16:creationId xmlns:a16="http://schemas.microsoft.com/office/drawing/2014/main" id="{C956ECA4-F2BD-D2AD-A60E-F0AF0A48C0DE}"/>
              </a:ext>
            </a:extLst>
          </p:cNvPr>
          <p:cNvSpPr/>
          <p:nvPr/>
        </p:nvSpPr>
        <p:spPr>
          <a:xfrm>
            <a:off x="11688982" y="4970509"/>
            <a:ext cx="36000"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1" name="Rechteck 70">
            <a:extLst>
              <a:ext uri="{FF2B5EF4-FFF2-40B4-BE49-F238E27FC236}">
                <a16:creationId xmlns:a16="http://schemas.microsoft.com/office/drawing/2014/main" id="{03E6BE3B-F2C0-609C-0E75-D3DD89B29EE3}"/>
              </a:ext>
            </a:extLst>
          </p:cNvPr>
          <p:cNvSpPr/>
          <p:nvPr/>
        </p:nvSpPr>
        <p:spPr>
          <a:xfrm>
            <a:off x="7369632" y="5426037"/>
            <a:ext cx="1126367"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a:t>35 min.</a:t>
            </a:r>
          </a:p>
        </p:txBody>
      </p:sp>
      <p:sp>
        <p:nvSpPr>
          <p:cNvPr id="72" name="Rechteck 71">
            <a:extLst>
              <a:ext uri="{FF2B5EF4-FFF2-40B4-BE49-F238E27FC236}">
                <a16:creationId xmlns:a16="http://schemas.microsoft.com/office/drawing/2014/main" id="{05D0F056-CC30-AD26-4D34-0755267B045D}"/>
              </a:ext>
            </a:extLst>
          </p:cNvPr>
          <p:cNvSpPr/>
          <p:nvPr/>
        </p:nvSpPr>
        <p:spPr>
          <a:xfrm>
            <a:off x="8561235" y="5426037"/>
            <a:ext cx="1126367"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a:t>35 min.</a:t>
            </a:r>
          </a:p>
        </p:txBody>
      </p:sp>
      <p:sp>
        <p:nvSpPr>
          <p:cNvPr id="73" name="Rechteck 72">
            <a:extLst>
              <a:ext uri="{FF2B5EF4-FFF2-40B4-BE49-F238E27FC236}">
                <a16:creationId xmlns:a16="http://schemas.microsoft.com/office/drawing/2014/main" id="{F9DE344C-ACD9-3876-204B-0EBBF52271E5}"/>
              </a:ext>
            </a:extLst>
          </p:cNvPr>
          <p:cNvSpPr/>
          <p:nvPr/>
        </p:nvSpPr>
        <p:spPr>
          <a:xfrm>
            <a:off x="9752838" y="5426037"/>
            <a:ext cx="1126367"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a:t>35 min.</a:t>
            </a:r>
          </a:p>
        </p:txBody>
      </p:sp>
      <p:sp>
        <p:nvSpPr>
          <p:cNvPr id="74" name="Rechteck 73">
            <a:extLst>
              <a:ext uri="{FF2B5EF4-FFF2-40B4-BE49-F238E27FC236}">
                <a16:creationId xmlns:a16="http://schemas.microsoft.com/office/drawing/2014/main" id="{2B1299BD-66B6-9552-E24F-481BD3C982A5}"/>
              </a:ext>
            </a:extLst>
          </p:cNvPr>
          <p:cNvSpPr/>
          <p:nvPr/>
        </p:nvSpPr>
        <p:spPr>
          <a:xfrm>
            <a:off x="10944441" y="5426037"/>
            <a:ext cx="181973"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5" name="Rechteck 74">
            <a:extLst>
              <a:ext uri="{FF2B5EF4-FFF2-40B4-BE49-F238E27FC236}">
                <a16:creationId xmlns:a16="http://schemas.microsoft.com/office/drawing/2014/main" id="{0C7A3515-6350-3B3F-0C39-4B88509BE0F3}"/>
              </a:ext>
            </a:extLst>
          </p:cNvPr>
          <p:cNvSpPr/>
          <p:nvPr/>
        </p:nvSpPr>
        <p:spPr>
          <a:xfrm>
            <a:off x="11191650" y="5426037"/>
            <a:ext cx="181973"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6" name="Rechteck 75">
            <a:extLst>
              <a:ext uri="{FF2B5EF4-FFF2-40B4-BE49-F238E27FC236}">
                <a16:creationId xmlns:a16="http://schemas.microsoft.com/office/drawing/2014/main" id="{33976194-2906-29AE-E128-FC479E535DDF}"/>
              </a:ext>
            </a:extLst>
          </p:cNvPr>
          <p:cNvSpPr/>
          <p:nvPr/>
        </p:nvSpPr>
        <p:spPr>
          <a:xfrm>
            <a:off x="11438859" y="5426037"/>
            <a:ext cx="65171"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7" name="Rechteck 76">
            <a:extLst>
              <a:ext uri="{FF2B5EF4-FFF2-40B4-BE49-F238E27FC236}">
                <a16:creationId xmlns:a16="http://schemas.microsoft.com/office/drawing/2014/main" id="{2776011D-8800-0712-8B60-53DCEA13A7DF}"/>
              </a:ext>
            </a:extLst>
          </p:cNvPr>
          <p:cNvSpPr/>
          <p:nvPr/>
        </p:nvSpPr>
        <p:spPr>
          <a:xfrm>
            <a:off x="11569266" y="5426037"/>
            <a:ext cx="63864"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8" name="Rechteck 77">
            <a:extLst>
              <a:ext uri="{FF2B5EF4-FFF2-40B4-BE49-F238E27FC236}">
                <a16:creationId xmlns:a16="http://schemas.microsoft.com/office/drawing/2014/main" id="{5CB0E790-CC14-7AE3-C5B4-1969DA251368}"/>
              </a:ext>
            </a:extLst>
          </p:cNvPr>
          <p:cNvSpPr/>
          <p:nvPr/>
        </p:nvSpPr>
        <p:spPr>
          <a:xfrm>
            <a:off x="11698363" y="5426037"/>
            <a:ext cx="36000"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9" name="Rechteck 78">
            <a:extLst>
              <a:ext uri="{FF2B5EF4-FFF2-40B4-BE49-F238E27FC236}">
                <a16:creationId xmlns:a16="http://schemas.microsoft.com/office/drawing/2014/main" id="{AEB4B1C6-144D-B66E-8E1F-5F20BC229CEA}"/>
              </a:ext>
            </a:extLst>
          </p:cNvPr>
          <p:cNvSpPr/>
          <p:nvPr/>
        </p:nvSpPr>
        <p:spPr>
          <a:xfrm>
            <a:off x="7369632" y="5881565"/>
            <a:ext cx="1126367"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a:t>35 min.</a:t>
            </a:r>
          </a:p>
        </p:txBody>
      </p:sp>
      <p:sp>
        <p:nvSpPr>
          <p:cNvPr id="80" name="Rechteck 79">
            <a:extLst>
              <a:ext uri="{FF2B5EF4-FFF2-40B4-BE49-F238E27FC236}">
                <a16:creationId xmlns:a16="http://schemas.microsoft.com/office/drawing/2014/main" id="{E36000AA-C3D1-CBB9-B4F6-7B4A096D195A}"/>
              </a:ext>
            </a:extLst>
          </p:cNvPr>
          <p:cNvSpPr/>
          <p:nvPr/>
        </p:nvSpPr>
        <p:spPr>
          <a:xfrm>
            <a:off x="8561235" y="5881565"/>
            <a:ext cx="1126367"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a:t>35 min.</a:t>
            </a:r>
          </a:p>
        </p:txBody>
      </p:sp>
      <p:sp>
        <p:nvSpPr>
          <p:cNvPr id="81" name="Rechteck 80">
            <a:extLst>
              <a:ext uri="{FF2B5EF4-FFF2-40B4-BE49-F238E27FC236}">
                <a16:creationId xmlns:a16="http://schemas.microsoft.com/office/drawing/2014/main" id="{674C995C-C22A-7153-E21D-70989928769F}"/>
              </a:ext>
            </a:extLst>
          </p:cNvPr>
          <p:cNvSpPr/>
          <p:nvPr/>
        </p:nvSpPr>
        <p:spPr>
          <a:xfrm>
            <a:off x="9752838" y="5881565"/>
            <a:ext cx="1126367"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a:t>35 min.</a:t>
            </a:r>
          </a:p>
        </p:txBody>
      </p:sp>
      <p:sp>
        <p:nvSpPr>
          <p:cNvPr id="82" name="Rechteck 81">
            <a:extLst>
              <a:ext uri="{FF2B5EF4-FFF2-40B4-BE49-F238E27FC236}">
                <a16:creationId xmlns:a16="http://schemas.microsoft.com/office/drawing/2014/main" id="{FC6C9089-B4C5-4340-EBB5-D8A4EA3C6C29}"/>
              </a:ext>
            </a:extLst>
          </p:cNvPr>
          <p:cNvSpPr/>
          <p:nvPr/>
        </p:nvSpPr>
        <p:spPr>
          <a:xfrm>
            <a:off x="10944441" y="5881565"/>
            <a:ext cx="181973"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3" name="Rechteck 82">
            <a:extLst>
              <a:ext uri="{FF2B5EF4-FFF2-40B4-BE49-F238E27FC236}">
                <a16:creationId xmlns:a16="http://schemas.microsoft.com/office/drawing/2014/main" id="{1E55D25B-1EA0-7123-6299-7159870C595E}"/>
              </a:ext>
            </a:extLst>
          </p:cNvPr>
          <p:cNvSpPr/>
          <p:nvPr/>
        </p:nvSpPr>
        <p:spPr>
          <a:xfrm>
            <a:off x="11191650" y="5881565"/>
            <a:ext cx="181973"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4" name="Rechteck 83">
            <a:extLst>
              <a:ext uri="{FF2B5EF4-FFF2-40B4-BE49-F238E27FC236}">
                <a16:creationId xmlns:a16="http://schemas.microsoft.com/office/drawing/2014/main" id="{B92C1EC3-27E1-214F-CC8E-44A9483787EF}"/>
              </a:ext>
            </a:extLst>
          </p:cNvPr>
          <p:cNvSpPr/>
          <p:nvPr/>
        </p:nvSpPr>
        <p:spPr>
          <a:xfrm>
            <a:off x="11438859" y="5881565"/>
            <a:ext cx="65171"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5" name="Rechteck 84">
            <a:extLst>
              <a:ext uri="{FF2B5EF4-FFF2-40B4-BE49-F238E27FC236}">
                <a16:creationId xmlns:a16="http://schemas.microsoft.com/office/drawing/2014/main" id="{F1D11D66-3A4A-2A6D-AD6E-E784E031AE05}"/>
              </a:ext>
            </a:extLst>
          </p:cNvPr>
          <p:cNvSpPr/>
          <p:nvPr/>
        </p:nvSpPr>
        <p:spPr>
          <a:xfrm>
            <a:off x="11569266" y="5881565"/>
            <a:ext cx="63864"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6" name="Rechteck 85">
            <a:extLst>
              <a:ext uri="{FF2B5EF4-FFF2-40B4-BE49-F238E27FC236}">
                <a16:creationId xmlns:a16="http://schemas.microsoft.com/office/drawing/2014/main" id="{79DE4250-E0EE-CB20-16AA-1C437011BFC9}"/>
              </a:ext>
            </a:extLst>
          </p:cNvPr>
          <p:cNvSpPr/>
          <p:nvPr/>
        </p:nvSpPr>
        <p:spPr>
          <a:xfrm>
            <a:off x="11698363" y="5881565"/>
            <a:ext cx="36000"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7" name="Rechteck 86">
            <a:extLst>
              <a:ext uri="{FF2B5EF4-FFF2-40B4-BE49-F238E27FC236}">
                <a16:creationId xmlns:a16="http://schemas.microsoft.com/office/drawing/2014/main" id="{C95AF6E0-59E9-1D24-9B19-2A8A981A5F98}"/>
              </a:ext>
            </a:extLst>
          </p:cNvPr>
          <p:cNvSpPr/>
          <p:nvPr/>
        </p:nvSpPr>
        <p:spPr>
          <a:xfrm>
            <a:off x="7369632" y="6337095"/>
            <a:ext cx="1126367"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a:t>35 min.</a:t>
            </a:r>
          </a:p>
        </p:txBody>
      </p:sp>
      <p:sp>
        <p:nvSpPr>
          <p:cNvPr id="88" name="Rechteck 87">
            <a:extLst>
              <a:ext uri="{FF2B5EF4-FFF2-40B4-BE49-F238E27FC236}">
                <a16:creationId xmlns:a16="http://schemas.microsoft.com/office/drawing/2014/main" id="{0F836BA9-26C7-C8D5-40EC-E8C2142634B9}"/>
              </a:ext>
            </a:extLst>
          </p:cNvPr>
          <p:cNvSpPr/>
          <p:nvPr/>
        </p:nvSpPr>
        <p:spPr>
          <a:xfrm>
            <a:off x="8561235" y="6337095"/>
            <a:ext cx="1126367"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a:t>35 min.</a:t>
            </a:r>
          </a:p>
        </p:txBody>
      </p:sp>
      <p:sp>
        <p:nvSpPr>
          <p:cNvPr id="89" name="Rechteck 88">
            <a:extLst>
              <a:ext uri="{FF2B5EF4-FFF2-40B4-BE49-F238E27FC236}">
                <a16:creationId xmlns:a16="http://schemas.microsoft.com/office/drawing/2014/main" id="{26CDE196-0BEC-0B8B-B75D-DB9D4BB1CDA1}"/>
              </a:ext>
            </a:extLst>
          </p:cNvPr>
          <p:cNvSpPr/>
          <p:nvPr/>
        </p:nvSpPr>
        <p:spPr>
          <a:xfrm>
            <a:off x="9752838" y="6337095"/>
            <a:ext cx="1126367"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a:t>35 min.</a:t>
            </a:r>
          </a:p>
        </p:txBody>
      </p:sp>
      <p:sp>
        <p:nvSpPr>
          <p:cNvPr id="90" name="Rechteck 89">
            <a:extLst>
              <a:ext uri="{FF2B5EF4-FFF2-40B4-BE49-F238E27FC236}">
                <a16:creationId xmlns:a16="http://schemas.microsoft.com/office/drawing/2014/main" id="{34B551BE-3618-94A1-3B57-319028E21DAC}"/>
              </a:ext>
            </a:extLst>
          </p:cNvPr>
          <p:cNvSpPr/>
          <p:nvPr/>
        </p:nvSpPr>
        <p:spPr>
          <a:xfrm>
            <a:off x="10944441" y="6337095"/>
            <a:ext cx="181973"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1" name="Rechteck 90">
            <a:extLst>
              <a:ext uri="{FF2B5EF4-FFF2-40B4-BE49-F238E27FC236}">
                <a16:creationId xmlns:a16="http://schemas.microsoft.com/office/drawing/2014/main" id="{D2B4DEEE-435B-03F2-0785-719CEEA3A832}"/>
              </a:ext>
            </a:extLst>
          </p:cNvPr>
          <p:cNvSpPr/>
          <p:nvPr/>
        </p:nvSpPr>
        <p:spPr>
          <a:xfrm>
            <a:off x="11191650" y="6337095"/>
            <a:ext cx="181973"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2" name="Rechteck 91">
            <a:extLst>
              <a:ext uri="{FF2B5EF4-FFF2-40B4-BE49-F238E27FC236}">
                <a16:creationId xmlns:a16="http://schemas.microsoft.com/office/drawing/2014/main" id="{9D0DB732-3A3C-242F-EFD1-F50A10D2901B}"/>
              </a:ext>
            </a:extLst>
          </p:cNvPr>
          <p:cNvSpPr/>
          <p:nvPr/>
        </p:nvSpPr>
        <p:spPr>
          <a:xfrm>
            <a:off x="11438859" y="6337095"/>
            <a:ext cx="65171"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3" name="Rechteck 92">
            <a:extLst>
              <a:ext uri="{FF2B5EF4-FFF2-40B4-BE49-F238E27FC236}">
                <a16:creationId xmlns:a16="http://schemas.microsoft.com/office/drawing/2014/main" id="{B1536A51-7E83-7DD5-CE6D-FAB8AF91E537}"/>
              </a:ext>
            </a:extLst>
          </p:cNvPr>
          <p:cNvSpPr/>
          <p:nvPr/>
        </p:nvSpPr>
        <p:spPr>
          <a:xfrm>
            <a:off x="11569266" y="6337095"/>
            <a:ext cx="63864"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4" name="Rechteck 93">
            <a:extLst>
              <a:ext uri="{FF2B5EF4-FFF2-40B4-BE49-F238E27FC236}">
                <a16:creationId xmlns:a16="http://schemas.microsoft.com/office/drawing/2014/main" id="{B44C29F0-3587-5CCA-88E4-6E0645545DCB}"/>
              </a:ext>
            </a:extLst>
          </p:cNvPr>
          <p:cNvSpPr/>
          <p:nvPr/>
        </p:nvSpPr>
        <p:spPr>
          <a:xfrm>
            <a:off x="11698363" y="6337095"/>
            <a:ext cx="36000" cy="35753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pic>
        <p:nvPicPr>
          <p:cNvPr id="95" name="Grafik 1" descr="Y:\Logos\odamed\Logo_Odamed_d_f_i.jpg"/>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571750" cy="885825"/>
          </a:xfrm>
          <a:prstGeom prst="rect">
            <a:avLst/>
          </a:prstGeom>
          <a:noFill/>
          <a:ln>
            <a:noFill/>
          </a:ln>
        </p:spPr>
      </p:pic>
    </p:spTree>
    <p:extLst>
      <p:ext uri="{BB962C8B-B14F-4D97-AF65-F5344CB8AC3E}">
        <p14:creationId xmlns:p14="http://schemas.microsoft.com/office/powerpoint/2010/main" val="2234568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35"/>
                                        </p:tgtEl>
                                        <p:attrNameLst>
                                          <p:attrName>fillcolor</p:attrName>
                                        </p:attrNameLst>
                                      </p:cBhvr>
                                      <p:to>
                                        <a:srgbClr val="C00000"/>
                                      </p:to>
                                    </p:animClr>
                                    <p:set>
                                      <p:cBhvr>
                                        <p:cTn id="7" dur="2000" fill="hold"/>
                                        <p:tgtEl>
                                          <p:spTgt spid="35"/>
                                        </p:tgtEl>
                                        <p:attrNameLst>
                                          <p:attrName>fill.type</p:attrName>
                                        </p:attrNameLst>
                                      </p:cBhvr>
                                      <p:to>
                                        <p:strVal val="solid"/>
                                      </p:to>
                                    </p:set>
                                    <p:set>
                                      <p:cBhvr>
                                        <p:cTn id="8" dur="2000" fill="hold"/>
                                        <p:tgtEl>
                                          <p:spTgt spid="35"/>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 presetClass="emph" presetSubtype="2" fill="hold" nodeType="clickEffect">
                                  <p:stCondLst>
                                    <p:cond delay="0"/>
                                  </p:stCondLst>
                                  <p:childTnLst>
                                    <p:animClr clrSpc="rgb" dir="cw">
                                      <p:cBhvr>
                                        <p:cTn id="12" dur="2000" fill="hold"/>
                                        <p:tgtEl>
                                          <p:spTgt spid="27"/>
                                        </p:tgtEl>
                                        <p:attrNameLst>
                                          <p:attrName>fillcolor</p:attrName>
                                        </p:attrNameLst>
                                      </p:cBhvr>
                                      <p:to>
                                        <a:srgbClr val="C00000"/>
                                      </p:to>
                                    </p:animClr>
                                    <p:set>
                                      <p:cBhvr>
                                        <p:cTn id="13" dur="2000" fill="hold"/>
                                        <p:tgtEl>
                                          <p:spTgt spid="27"/>
                                        </p:tgtEl>
                                        <p:attrNameLst>
                                          <p:attrName>fill.type</p:attrName>
                                        </p:attrNameLst>
                                      </p:cBhvr>
                                      <p:to>
                                        <p:strVal val="solid"/>
                                      </p:to>
                                    </p:set>
                                    <p:set>
                                      <p:cBhvr>
                                        <p:cTn id="14" dur="2000" fill="hold"/>
                                        <p:tgtEl>
                                          <p:spTgt spid="2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0566" y="997528"/>
            <a:ext cx="7191587" cy="759936"/>
          </a:xfrm>
        </p:spPr>
        <p:txBody>
          <a:bodyPr/>
          <a:lstStyle/>
          <a:p>
            <a:pPr algn="ctr"/>
            <a:r>
              <a:rPr lang="fr-CH" sz="3200" dirty="0"/>
              <a:t>Examen dans la deuxième orientation</a:t>
            </a:r>
            <a:endParaRPr lang="fr-CH" sz="3000" dirty="0"/>
          </a:p>
        </p:txBody>
      </p:sp>
      <p:pic>
        <p:nvPicPr>
          <p:cNvPr id="4" name="Grafik 1" descr="Y:\Logos\odamed\Logo_Odamed_d_f_i.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571750" cy="885825"/>
          </a:xfrm>
          <a:prstGeom prst="rect">
            <a:avLst/>
          </a:prstGeom>
          <a:noFill/>
          <a:ln>
            <a:noFill/>
          </a:ln>
        </p:spPr>
      </p:pic>
      <p:sp>
        <p:nvSpPr>
          <p:cNvPr id="6" name="Rectangle 5"/>
          <p:cNvSpPr/>
          <p:nvPr/>
        </p:nvSpPr>
        <p:spPr>
          <a:xfrm>
            <a:off x="870065" y="1942467"/>
            <a:ext cx="6777644" cy="3416320"/>
          </a:xfrm>
          <a:prstGeom prst="rect">
            <a:avLst/>
          </a:prstGeom>
        </p:spPr>
        <p:txBody>
          <a:bodyPr wrap="square">
            <a:spAutoFit/>
          </a:bodyPr>
          <a:lstStyle/>
          <a:p>
            <a:pPr>
              <a:buFont typeface="Symbol" pitchFamily="2" charset="2"/>
              <a:buChar char="-"/>
            </a:pPr>
            <a:r>
              <a:rPr lang="fr-CH" dirty="0"/>
              <a:t>Dispense de l'examen </a:t>
            </a:r>
            <a:r>
              <a:rPr lang="fr-CH" dirty="0" smtClean="0"/>
              <a:t>écrit</a:t>
            </a:r>
          </a:p>
          <a:p>
            <a:endParaRPr lang="fr-CH" dirty="0"/>
          </a:p>
          <a:p>
            <a:pPr>
              <a:buFont typeface="Symbol" pitchFamily="2" charset="2"/>
              <a:buChar char="-"/>
            </a:pPr>
            <a:r>
              <a:rPr lang="fr-CH" dirty="0"/>
              <a:t>Même date d'examen : L'étude de cas, la présentation de l'étude de cas et l'entretien professionnel sur l'étude de cas des deux orientations ont lieu au cours d'une seule session d'examen (frais d'examen réduits pour les 2 orientations communes: CHF 2'500.00</a:t>
            </a:r>
            <a:r>
              <a:rPr lang="fr-CH" dirty="0" smtClean="0"/>
              <a:t>)</a:t>
            </a:r>
          </a:p>
          <a:p>
            <a:endParaRPr lang="fr-CH" dirty="0"/>
          </a:p>
          <a:p>
            <a:pPr>
              <a:buFont typeface="Symbol" pitchFamily="2" charset="2"/>
              <a:buChar char="-"/>
            </a:pPr>
            <a:r>
              <a:rPr lang="fr-CH" dirty="0"/>
              <a:t>Etude de cas, présentation de l'étude de cas et entretien professionnel sur l'étude de cas dans la deuxième orientation a lieu à une date d'examen ultérieure (Frais d'examen réduits pour la deuxième orientation CHF 1'200.00)</a:t>
            </a:r>
          </a:p>
        </p:txBody>
      </p:sp>
    </p:spTree>
    <p:extLst>
      <p:ext uri="{BB962C8B-B14F-4D97-AF65-F5344CB8AC3E}">
        <p14:creationId xmlns:p14="http://schemas.microsoft.com/office/powerpoint/2010/main" val="1874640921"/>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te">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544</TotalTime>
  <Words>2421</Words>
  <Application>Microsoft Office PowerPoint</Application>
  <PresentationFormat>Grand écran</PresentationFormat>
  <Paragraphs>336</Paragraphs>
  <Slides>32</Slides>
  <Notes>8</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32</vt:i4>
      </vt:variant>
    </vt:vector>
  </HeadingPairs>
  <TitlesOfParts>
    <vt:vector size="41" baseType="lpstr">
      <vt:lpstr>Arial</vt:lpstr>
      <vt:lpstr>ArialMT</vt:lpstr>
      <vt:lpstr>Calibri</vt:lpstr>
      <vt:lpstr>Calibri Light</vt:lpstr>
      <vt:lpstr>Symbol</vt:lpstr>
      <vt:lpstr>Trebuchet MS</vt:lpstr>
      <vt:lpstr>Wingdings</vt:lpstr>
      <vt:lpstr>Wingdings 3</vt:lpstr>
      <vt:lpstr>Facette</vt:lpstr>
      <vt:lpstr>Examen professionnel de coordinatrice/coordinateur en médecine ambulatoire</vt:lpstr>
      <vt:lpstr>Déroulement</vt:lpstr>
      <vt:lpstr>Informations détaillées / téléchargements</vt:lpstr>
      <vt:lpstr>Calendrier et dates</vt:lpstr>
      <vt:lpstr>Présentation PowerPoint</vt:lpstr>
      <vt:lpstr>Présentation PowerPoint</vt:lpstr>
      <vt:lpstr>Éléments d'examen</vt:lpstr>
      <vt:lpstr>Organisation de l'examen les 25 et 26 juin 2024</vt:lpstr>
      <vt:lpstr>Examen dans la deuxième orientation</vt:lpstr>
      <vt:lpstr>Déroulement de l'examen écrit</vt:lpstr>
      <vt:lpstr>L’étude de cas</vt:lpstr>
      <vt:lpstr>Aperçu</vt:lpstr>
      <vt:lpstr>Méthode</vt:lpstr>
      <vt:lpstr>Thèmes de l’étude de cas</vt:lpstr>
      <vt:lpstr>Proposition: Structure de l’étude de cas</vt:lpstr>
      <vt:lpstr>Etape 1: Plan-planifier</vt:lpstr>
      <vt:lpstr>Etape 2: Do-réaliser</vt:lpstr>
      <vt:lpstr>Etape 3: Chek – contrôler, évaluer</vt:lpstr>
      <vt:lpstr>Etape 4 : Act - améliorer</vt:lpstr>
      <vt:lpstr>Conclusion et résumé</vt:lpstr>
      <vt:lpstr>Exigences formelles</vt:lpstr>
      <vt:lpstr>Indications pour l’élaboration</vt:lpstr>
      <vt:lpstr>Mentoring</vt:lpstr>
      <vt:lpstr>Mentoring: Procédure</vt:lpstr>
      <vt:lpstr>Evaluation</vt:lpstr>
      <vt:lpstr>Présentation de l’étude de cas</vt:lpstr>
      <vt:lpstr>Le candidat présente son étude de cas (15minutes) en suivant la structure suivante:</vt:lpstr>
      <vt:lpstr>Présentation</vt:lpstr>
      <vt:lpstr>L’entretien avec les experts</vt:lpstr>
      <vt:lpstr>L’entretien</vt:lpstr>
      <vt:lpstr>L’entretien: discussion technique </vt:lpstr>
      <vt:lpstr>Merci pour votre attention!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L’étude de cas</dc:title>
  <dc:creator>Lambercier</dc:creator>
  <cp:lastModifiedBy>Lambercier</cp:lastModifiedBy>
  <cp:revision>41</cp:revision>
  <dcterms:created xsi:type="dcterms:W3CDTF">2023-05-09T13:35:59Z</dcterms:created>
  <dcterms:modified xsi:type="dcterms:W3CDTF">2024-01-25T18:14:11Z</dcterms:modified>
</cp:coreProperties>
</file>