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9" r:id="rId2"/>
    <p:sldId id="268" r:id="rId3"/>
    <p:sldId id="274" r:id="rId4"/>
    <p:sldId id="271" r:id="rId5"/>
    <p:sldId id="270" r:id="rId6"/>
    <p:sldId id="292" r:id="rId7"/>
    <p:sldId id="279" r:id="rId8"/>
    <p:sldId id="273" r:id="rId9"/>
    <p:sldId id="277" r:id="rId10"/>
    <p:sldId id="293" r:id="rId11"/>
    <p:sldId id="256" r:id="rId12"/>
    <p:sldId id="283" r:id="rId13"/>
    <p:sldId id="257" r:id="rId14"/>
    <p:sldId id="284" r:id="rId15"/>
    <p:sldId id="285" r:id="rId16"/>
    <p:sldId id="259" r:id="rId17"/>
    <p:sldId id="261" r:id="rId18"/>
    <p:sldId id="262" r:id="rId19"/>
    <p:sldId id="260" r:id="rId20"/>
    <p:sldId id="263" r:id="rId21"/>
    <p:sldId id="264" r:id="rId22"/>
    <p:sldId id="286" r:id="rId23"/>
    <p:sldId id="275" r:id="rId24"/>
    <p:sldId id="276" r:id="rId25"/>
    <p:sldId id="287" r:id="rId26"/>
    <p:sldId id="294" r:id="rId27"/>
    <p:sldId id="288" r:id="rId28"/>
    <p:sldId id="289" r:id="rId29"/>
    <p:sldId id="278" r:id="rId30"/>
    <p:sldId id="290" r:id="rId31"/>
    <p:sldId id="291" r:id="rId3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6" autoAdjust="0"/>
    <p:restoredTop sz="82426"/>
  </p:normalViewPr>
  <p:slideViewPr>
    <p:cSldViewPr snapToGrid="0">
      <p:cViewPr varScale="1">
        <p:scale>
          <a:sx n="144" d="100"/>
          <a:sy n="144" d="100"/>
        </p:scale>
        <p:origin x="208" y="5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406" cy="497333"/>
          </a:xfrm>
          <a:prstGeom prst="rect">
            <a:avLst/>
          </a:prstGeom>
        </p:spPr>
        <p:txBody>
          <a:bodyPr vert="horz" lIns="88194" tIns="44097" rIns="88194" bIns="44097" rtlCol="0"/>
          <a:lstStyle>
            <a:lvl1pPr algn="l">
              <a:defRPr sz="1200"/>
            </a:lvl1pPr>
          </a:lstStyle>
          <a:p>
            <a:endParaRPr lang="de-CH"/>
          </a:p>
        </p:txBody>
      </p:sp>
      <p:sp>
        <p:nvSpPr>
          <p:cNvPr id="3" name="Datumsplatzhalter 2"/>
          <p:cNvSpPr>
            <a:spLocks noGrp="1"/>
          </p:cNvSpPr>
          <p:nvPr>
            <p:ph type="dt" sz="quarter" idx="1"/>
          </p:nvPr>
        </p:nvSpPr>
        <p:spPr>
          <a:xfrm>
            <a:off x="3850750" y="1"/>
            <a:ext cx="2945405" cy="497333"/>
          </a:xfrm>
          <a:prstGeom prst="rect">
            <a:avLst/>
          </a:prstGeom>
        </p:spPr>
        <p:txBody>
          <a:bodyPr vert="horz" lIns="88194" tIns="44097" rIns="88194" bIns="44097" rtlCol="0"/>
          <a:lstStyle>
            <a:lvl1pPr algn="r">
              <a:defRPr sz="1200"/>
            </a:lvl1pPr>
          </a:lstStyle>
          <a:p>
            <a:fld id="{03E9B7CA-ABB6-4E16-BC65-D152E8C5D613}" type="datetimeFigureOut">
              <a:rPr lang="de-CH" smtClean="0"/>
              <a:t>25.01.24</a:t>
            </a:fld>
            <a:endParaRPr lang="de-CH"/>
          </a:p>
        </p:txBody>
      </p:sp>
      <p:sp>
        <p:nvSpPr>
          <p:cNvPr id="4" name="Fußzeilenplatzhalter 3"/>
          <p:cNvSpPr>
            <a:spLocks noGrp="1"/>
          </p:cNvSpPr>
          <p:nvPr>
            <p:ph type="ftr" sz="quarter" idx="2"/>
          </p:nvPr>
        </p:nvSpPr>
        <p:spPr>
          <a:xfrm>
            <a:off x="1" y="9429305"/>
            <a:ext cx="2945406" cy="497333"/>
          </a:xfrm>
          <a:prstGeom prst="rect">
            <a:avLst/>
          </a:prstGeom>
        </p:spPr>
        <p:txBody>
          <a:bodyPr vert="horz" lIns="88194" tIns="44097" rIns="88194" bIns="44097" rtlCol="0" anchor="b"/>
          <a:lstStyle>
            <a:lvl1pPr algn="l">
              <a:defRPr sz="1200"/>
            </a:lvl1pPr>
          </a:lstStyle>
          <a:p>
            <a:endParaRPr lang="de-CH"/>
          </a:p>
        </p:txBody>
      </p:sp>
      <p:sp>
        <p:nvSpPr>
          <p:cNvPr id="5" name="Foliennummernplatzhalter 4"/>
          <p:cNvSpPr>
            <a:spLocks noGrp="1"/>
          </p:cNvSpPr>
          <p:nvPr>
            <p:ph type="sldNum" sz="quarter" idx="3"/>
          </p:nvPr>
        </p:nvSpPr>
        <p:spPr>
          <a:xfrm>
            <a:off x="3850750" y="9429305"/>
            <a:ext cx="2945405" cy="497333"/>
          </a:xfrm>
          <a:prstGeom prst="rect">
            <a:avLst/>
          </a:prstGeom>
        </p:spPr>
        <p:txBody>
          <a:bodyPr vert="horz" lIns="88194" tIns="44097" rIns="88194" bIns="44097" rtlCol="0" anchor="b"/>
          <a:lstStyle>
            <a:lvl1pPr algn="r">
              <a:defRPr sz="1200"/>
            </a:lvl1pPr>
          </a:lstStyle>
          <a:p>
            <a:fld id="{9751BF96-7804-4DC0-B1D2-878E4AB27360}" type="slidenum">
              <a:rPr lang="de-CH" smtClean="0"/>
              <a:t>‹Nr.›</a:t>
            </a:fld>
            <a:endParaRPr lang="de-CH"/>
          </a:p>
        </p:txBody>
      </p:sp>
    </p:spTree>
    <p:extLst>
      <p:ext uri="{BB962C8B-B14F-4D97-AF65-F5344CB8AC3E}">
        <p14:creationId xmlns:p14="http://schemas.microsoft.com/office/powerpoint/2010/main" val="2513613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B6AFB8E-C522-204B-AC2A-E1543B08336C}" type="datetimeFigureOut">
              <a:rPr lang="de-DE" smtClean="0"/>
              <a:t>25.01.24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DAC2DBB-97D8-874F-9A1B-FDAFD60B8550}" type="slidenum">
              <a:rPr lang="de-DE" smtClean="0"/>
              <a:t>‹Nr.›</a:t>
            </a:fld>
            <a:endParaRPr lang="de-DE"/>
          </a:p>
        </p:txBody>
      </p:sp>
    </p:spTree>
    <p:extLst>
      <p:ext uri="{BB962C8B-B14F-4D97-AF65-F5344CB8AC3E}">
        <p14:creationId xmlns:p14="http://schemas.microsoft.com/office/powerpoint/2010/main" val="55161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Nicole</a:t>
            </a:r>
          </a:p>
        </p:txBody>
      </p:sp>
      <p:sp>
        <p:nvSpPr>
          <p:cNvPr id="4" name="Foliennummernplatzhalter 3"/>
          <p:cNvSpPr>
            <a:spLocks noGrp="1"/>
          </p:cNvSpPr>
          <p:nvPr>
            <p:ph type="sldNum" sz="quarter" idx="5"/>
          </p:nvPr>
        </p:nvSpPr>
        <p:spPr/>
        <p:txBody>
          <a:bodyPr/>
          <a:lstStyle/>
          <a:p>
            <a:fld id="{ADAC2DBB-97D8-874F-9A1B-FDAFD60B8550}" type="slidenum">
              <a:rPr lang="de-DE" smtClean="0"/>
              <a:t>1</a:t>
            </a:fld>
            <a:endParaRPr lang="de-DE"/>
          </a:p>
        </p:txBody>
      </p:sp>
    </p:spTree>
    <p:extLst>
      <p:ext uri="{BB962C8B-B14F-4D97-AF65-F5344CB8AC3E}">
        <p14:creationId xmlns:p14="http://schemas.microsoft.com/office/powerpoint/2010/main" val="3459783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Marianne inkl. </a:t>
            </a:r>
            <a:r>
              <a:rPr lang="de-DE" dirty="0" err="1"/>
              <a:t>Livedemo</a:t>
            </a:r>
            <a:r>
              <a:rPr lang="de-DE" dirty="0"/>
              <a:t> Nullserien</a:t>
            </a:r>
            <a:endParaRPr lang="de-CH" dirty="0">
              <a:latin typeface="+mj-lt"/>
            </a:endParaRPr>
          </a:p>
          <a:p>
            <a:pPr marL="0" indent="0">
              <a:buNone/>
            </a:pPr>
            <a:endParaRPr lang="de-CH" dirty="0">
              <a:latin typeface="+mj-lt"/>
            </a:endParaRPr>
          </a:p>
          <a:p>
            <a:pPr marL="0" indent="0">
              <a:buNone/>
            </a:pPr>
            <a:r>
              <a:rPr lang="de-CH" dirty="0">
                <a:latin typeface="+mj-lt"/>
              </a:rPr>
              <a:t>Computerbasiert, </a:t>
            </a:r>
            <a:r>
              <a:rPr lang="de-CH" dirty="0">
                <a:solidFill>
                  <a:srgbClr val="FF0000"/>
                </a:solidFill>
                <a:latin typeface="+mj-lt"/>
              </a:rPr>
              <a:t>40 Minuten Zeit, diese läuft ab erfolgreichem Login</a:t>
            </a:r>
          </a:p>
          <a:p>
            <a:pPr marL="0" indent="0">
              <a:buNone/>
            </a:pPr>
            <a:r>
              <a:rPr lang="de-CH" dirty="0">
                <a:latin typeface="+mj-lt"/>
              </a:rPr>
              <a:t>Je 12 Fragen </a:t>
            </a:r>
            <a:r>
              <a:rPr lang="de-CH" dirty="0">
                <a:solidFill>
                  <a:srgbClr val="FF0000"/>
                </a:solidFill>
                <a:latin typeface="+mj-lt"/>
              </a:rPr>
              <a:t>aus den Gebieten </a:t>
            </a:r>
            <a:r>
              <a:rPr lang="de-CH" dirty="0">
                <a:latin typeface="+mj-lt"/>
              </a:rPr>
              <a:t>CCM I, CCM II, QM</a:t>
            </a:r>
          </a:p>
          <a:p>
            <a:pPr marL="0" indent="0">
              <a:buNone/>
            </a:pPr>
            <a:r>
              <a:rPr lang="de-CH" dirty="0">
                <a:latin typeface="+mj-lt"/>
              </a:rPr>
              <a:t>Die</a:t>
            </a:r>
            <a:r>
              <a:rPr lang="de-CH" dirty="0">
                <a:solidFill>
                  <a:srgbClr val="FF0000"/>
                </a:solidFill>
                <a:latin typeface="+mj-lt"/>
              </a:rPr>
              <a:t> </a:t>
            </a:r>
            <a:r>
              <a:rPr lang="de-CH" dirty="0">
                <a:latin typeface="+mj-lt"/>
              </a:rPr>
              <a:t>Antworten werden bepunktet, Notenschlüssel ist linear</a:t>
            </a:r>
          </a:p>
          <a:p>
            <a:pPr marL="0" indent="0">
              <a:buNone/>
            </a:pPr>
            <a:endParaRPr lang="de-CH" dirty="0">
              <a:latin typeface="+mj-lt"/>
            </a:endParaRPr>
          </a:p>
          <a:p>
            <a:pPr marL="0" indent="0">
              <a:buNone/>
            </a:pPr>
            <a:r>
              <a:rPr lang="de-CH" dirty="0">
                <a:latin typeface="+mj-lt"/>
              </a:rPr>
              <a:t>Ca. im August 2023 erhalten die Kandidatinnen per Mail persönliche Login-Daten zu zwei Nullserien, können ausgewertet, ausgedruckt und unlimitiert wiederholt werden</a:t>
            </a:r>
            <a:r>
              <a:rPr lang="de-DE" dirty="0">
                <a:latin typeface="+mj-lt"/>
              </a:rPr>
              <a:t> </a:t>
            </a:r>
            <a:endParaRPr lang="de-CH" dirty="0">
              <a:latin typeface="+mj-lt"/>
            </a:endParaRPr>
          </a:p>
          <a:p>
            <a:endParaRPr lang="de-DE" dirty="0"/>
          </a:p>
          <a:p>
            <a:r>
              <a:rPr lang="de-DE" dirty="0"/>
              <a:t>Maximal 64 Punkte, zum Bestehen 50% richtige Antworten notwendig. </a:t>
            </a:r>
          </a:p>
        </p:txBody>
      </p:sp>
      <p:sp>
        <p:nvSpPr>
          <p:cNvPr id="4" name="Foliennummernplatzhalter 3"/>
          <p:cNvSpPr>
            <a:spLocks noGrp="1"/>
          </p:cNvSpPr>
          <p:nvPr>
            <p:ph type="sldNum" sz="quarter" idx="5"/>
          </p:nvPr>
        </p:nvSpPr>
        <p:spPr/>
        <p:txBody>
          <a:bodyPr/>
          <a:lstStyle/>
          <a:p>
            <a:fld id="{ADAC2DBB-97D8-874F-9A1B-FDAFD60B8550}" type="slidenum">
              <a:rPr lang="de-DE" smtClean="0"/>
              <a:t>10</a:t>
            </a:fld>
            <a:endParaRPr lang="de-DE"/>
          </a:p>
        </p:txBody>
      </p:sp>
    </p:spTree>
    <p:extLst>
      <p:ext uri="{BB962C8B-B14F-4D97-AF65-F5344CB8AC3E}">
        <p14:creationId xmlns:p14="http://schemas.microsoft.com/office/powerpoint/2010/main" val="75505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Übergabe an Clemens</a:t>
            </a:r>
            <a:endParaRPr lang="de-DE" dirty="0"/>
          </a:p>
        </p:txBody>
      </p:sp>
      <p:sp>
        <p:nvSpPr>
          <p:cNvPr id="4" name="Foliennummernplatzhalter 3"/>
          <p:cNvSpPr>
            <a:spLocks noGrp="1"/>
          </p:cNvSpPr>
          <p:nvPr>
            <p:ph type="sldNum" sz="quarter" idx="5"/>
          </p:nvPr>
        </p:nvSpPr>
        <p:spPr/>
        <p:txBody>
          <a:bodyPr/>
          <a:lstStyle/>
          <a:p>
            <a:fld id="{A02A963D-E6C8-4B21-8339-AA33B79EBA80}" type="slidenum">
              <a:rPr lang="de-CH" smtClean="0"/>
              <a:t>11</a:t>
            </a:fld>
            <a:endParaRPr lang="de-CH"/>
          </a:p>
        </p:txBody>
      </p:sp>
    </p:spTree>
    <p:extLst>
      <p:ext uri="{BB962C8B-B14F-4D97-AF65-F5344CB8AC3E}">
        <p14:creationId xmlns:p14="http://schemas.microsoft.com/office/powerpoint/2010/main" val="262278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12</a:t>
            </a:fld>
            <a:endParaRPr lang="de-DE"/>
          </a:p>
        </p:txBody>
      </p:sp>
    </p:spTree>
    <p:extLst>
      <p:ext uri="{BB962C8B-B14F-4D97-AF65-F5344CB8AC3E}">
        <p14:creationId xmlns:p14="http://schemas.microsoft.com/office/powerpoint/2010/main" val="208282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13</a:t>
            </a:fld>
            <a:endParaRPr lang="de-DE"/>
          </a:p>
        </p:txBody>
      </p:sp>
    </p:spTree>
    <p:extLst>
      <p:ext uri="{BB962C8B-B14F-4D97-AF65-F5344CB8AC3E}">
        <p14:creationId xmlns:p14="http://schemas.microsoft.com/office/powerpoint/2010/main" val="97534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14</a:t>
            </a:fld>
            <a:endParaRPr lang="de-DE"/>
          </a:p>
        </p:txBody>
      </p:sp>
    </p:spTree>
    <p:extLst>
      <p:ext uri="{BB962C8B-B14F-4D97-AF65-F5344CB8AC3E}">
        <p14:creationId xmlns:p14="http://schemas.microsoft.com/office/powerpoint/2010/main" val="18287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15</a:t>
            </a:fld>
            <a:endParaRPr lang="de-DE"/>
          </a:p>
        </p:txBody>
      </p:sp>
    </p:spTree>
    <p:extLst>
      <p:ext uri="{BB962C8B-B14F-4D97-AF65-F5344CB8AC3E}">
        <p14:creationId xmlns:p14="http://schemas.microsoft.com/office/powerpoint/2010/main" val="2075763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16</a:t>
            </a:fld>
            <a:endParaRPr lang="de-DE"/>
          </a:p>
        </p:txBody>
      </p:sp>
    </p:spTree>
    <p:extLst>
      <p:ext uri="{BB962C8B-B14F-4D97-AF65-F5344CB8AC3E}">
        <p14:creationId xmlns:p14="http://schemas.microsoft.com/office/powerpoint/2010/main" val="2588124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17</a:t>
            </a:fld>
            <a:endParaRPr lang="de-DE"/>
          </a:p>
        </p:txBody>
      </p:sp>
    </p:spTree>
    <p:extLst>
      <p:ext uri="{BB962C8B-B14F-4D97-AF65-F5344CB8AC3E}">
        <p14:creationId xmlns:p14="http://schemas.microsoft.com/office/powerpoint/2010/main" val="92806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18</a:t>
            </a:fld>
            <a:endParaRPr lang="de-DE"/>
          </a:p>
        </p:txBody>
      </p:sp>
    </p:spTree>
    <p:extLst>
      <p:ext uri="{BB962C8B-B14F-4D97-AF65-F5344CB8AC3E}">
        <p14:creationId xmlns:p14="http://schemas.microsoft.com/office/powerpoint/2010/main" val="884950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19</a:t>
            </a:fld>
            <a:endParaRPr lang="de-DE"/>
          </a:p>
        </p:txBody>
      </p:sp>
    </p:spTree>
    <p:extLst>
      <p:ext uri="{BB962C8B-B14F-4D97-AF65-F5344CB8AC3E}">
        <p14:creationId xmlns:p14="http://schemas.microsoft.com/office/powerpoint/2010/main" val="378879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Nicole</a:t>
            </a:r>
          </a:p>
        </p:txBody>
      </p:sp>
      <p:sp>
        <p:nvSpPr>
          <p:cNvPr id="4" name="Foliennummernplatzhalter 3"/>
          <p:cNvSpPr>
            <a:spLocks noGrp="1"/>
          </p:cNvSpPr>
          <p:nvPr>
            <p:ph type="sldNum" sz="quarter" idx="5"/>
          </p:nvPr>
        </p:nvSpPr>
        <p:spPr/>
        <p:txBody>
          <a:bodyPr/>
          <a:lstStyle/>
          <a:p>
            <a:fld id="{ADAC2DBB-97D8-874F-9A1B-FDAFD60B8550}" type="slidenum">
              <a:rPr lang="de-DE" smtClean="0"/>
              <a:t>2</a:t>
            </a:fld>
            <a:endParaRPr lang="de-DE"/>
          </a:p>
        </p:txBody>
      </p:sp>
    </p:spTree>
    <p:extLst>
      <p:ext uri="{BB962C8B-B14F-4D97-AF65-F5344CB8AC3E}">
        <p14:creationId xmlns:p14="http://schemas.microsoft.com/office/powerpoint/2010/main" val="2275066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20</a:t>
            </a:fld>
            <a:endParaRPr lang="de-DE"/>
          </a:p>
        </p:txBody>
      </p:sp>
    </p:spTree>
    <p:extLst>
      <p:ext uri="{BB962C8B-B14F-4D97-AF65-F5344CB8AC3E}">
        <p14:creationId xmlns:p14="http://schemas.microsoft.com/office/powerpoint/2010/main" val="212571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a:t>
            </a:r>
          </a:p>
          <a:p>
            <a:endParaRPr lang="de-DE" dirty="0"/>
          </a:p>
          <a:p>
            <a:r>
              <a:rPr lang="de-DE" dirty="0" err="1"/>
              <a:t>Livedemo</a:t>
            </a:r>
            <a:r>
              <a:rPr lang="de-DE" dirty="0"/>
              <a:t> Upload durch Marianne</a:t>
            </a:r>
          </a:p>
        </p:txBody>
      </p:sp>
      <p:sp>
        <p:nvSpPr>
          <p:cNvPr id="4" name="Foliennummernplatzhalter 3"/>
          <p:cNvSpPr>
            <a:spLocks noGrp="1"/>
          </p:cNvSpPr>
          <p:nvPr>
            <p:ph type="sldNum" sz="quarter" idx="5"/>
          </p:nvPr>
        </p:nvSpPr>
        <p:spPr/>
        <p:txBody>
          <a:bodyPr/>
          <a:lstStyle/>
          <a:p>
            <a:fld id="{ADAC2DBB-97D8-874F-9A1B-FDAFD60B8550}" type="slidenum">
              <a:rPr lang="de-DE" smtClean="0"/>
              <a:t>21</a:t>
            </a:fld>
            <a:endParaRPr lang="de-DE"/>
          </a:p>
        </p:txBody>
      </p:sp>
    </p:spTree>
    <p:extLst>
      <p:ext uri="{BB962C8B-B14F-4D97-AF65-F5344CB8AC3E}">
        <p14:creationId xmlns:p14="http://schemas.microsoft.com/office/powerpoint/2010/main" val="3161017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Clemens</a:t>
            </a:r>
          </a:p>
          <a:p>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22</a:t>
            </a:fld>
            <a:endParaRPr lang="de-DE"/>
          </a:p>
        </p:txBody>
      </p:sp>
    </p:spTree>
    <p:extLst>
      <p:ext uri="{BB962C8B-B14F-4D97-AF65-F5344CB8AC3E}">
        <p14:creationId xmlns:p14="http://schemas.microsoft.com/office/powerpoint/2010/main" val="255610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solidFill>
                  <a:srgbClr val="FF0000"/>
                </a:solidFill>
                <a:latin typeface="+mj-lt"/>
              </a:rPr>
              <a:t>Marianne</a:t>
            </a:r>
          </a:p>
        </p:txBody>
      </p:sp>
      <p:sp>
        <p:nvSpPr>
          <p:cNvPr id="4" name="Foliennummernplatzhalter 3"/>
          <p:cNvSpPr>
            <a:spLocks noGrp="1"/>
          </p:cNvSpPr>
          <p:nvPr>
            <p:ph type="sldNum" sz="quarter" idx="5"/>
          </p:nvPr>
        </p:nvSpPr>
        <p:spPr/>
        <p:txBody>
          <a:bodyPr/>
          <a:lstStyle/>
          <a:p>
            <a:fld id="{ADAC2DBB-97D8-874F-9A1B-FDAFD60B8550}" type="slidenum">
              <a:rPr lang="de-DE" smtClean="0"/>
              <a:t>23</a:t>
            </a:fld>
            <a:endParaRPr lang="de-DE"/>
          </a:p>
        </p:txBody>
      </p:sp>
    </p:spTree>
    <p:extLst>
      <p:ext uri="{BB962C8B-B14F-4D97-AF65-F5344CB8AC3E}">
        <p14:creationId xmlns:p14="http://schemas.microsoft.com/office/powerpoint/2010/main" val="1609593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highlight>
                  <a:srgbClr val="FFFF00"/>
                </a:highlight>
              </a:rPr>
              <a:t>Marianne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Für spezifische, inhaltliche Fragen während der Fallstudienbearbeitung werden telefonische Beratungsmöglichkeiten bei </a:t>
            </a:r>
            <a:r>
              <a:rPr lang="de-CH" dirty="0" err="1"/>
              <a:t>OdA</a:t>
            </a:r>
            <a:r>
              <a:rPr lang="de-CH" dirty="0"/>
              <a:t>-externen Mentorinnen und Mentoren vermittelt (diese werden den Kandidatinnen von der Odamed verrechnet (125.00 pro Stunde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latin typeface="+mj-lt"/>
              </a:rPr>
              <a:t>Die Mentorin oder der Mentor ist bei Bedarf Anlaufstelle für die Kandidatin in der Phase der Erstellung der Fallstudie. Sie oder er unterstützt beratend telefonisch oder per Email zu gestalterischen oder inhaltlichen Fragestellungen und bei der Suche von Fachliteratur,</a:t>
            </a:r>
            <a:r>
              <a:rPr lang="de-CH" dirty="0">
                <a:solidFill>
                  <a:srgbClr val="FF0000"/>
                </a:solidFill>
                <a:latin typeface="+mj-lt"/>
              </a:rPr>
              <a:t> ist allerdings in den meisten Fällen </a:t>
            </a:r>
            <a:r>
              <a:rPr lang="de-CH" u="sng" dirty="0">
                <a:solidFill>
                  <a:srgbClr val="FF0000"/>
                </a:solidFill>
                <a:latin typeface="+mj-lt"/>
              </a:rPr>
              <a:t>keine MPK</a:t>
            </a:r>
            <a:r>
              <a:rPr lang="de-CH" dirty="0">
                <a:solidFill>
                  <a:srgbClr val="FF0000"/>
                </a:solidFill>
                <a:latin typeface="+mj-lt"/>
              </a:rPr>
              <a:t>, sondern hat Erfahrung mit der Erstellung von schriftlichen Arbeiten auf tertiärer oder universitärer Stufe und den formellen Anforderungen.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latin typeface="+mj-lt"/>
              </a:rPr>
              <a:t>Die </a:t>
            </a:r>
            <a:r>
              <a:rPr lang="de-CH" dirty="0" err="1">
                <a:latin typeface="+mj-lt"/>
              </a:rPr>
              <a:t>OdA</a:t>
            </a:r>
            <a:r>
              <a:rPr lang="de-CH" dirty="0">
                <a:latin typeface="+mj-lt"/>
              </a:rPr>
              <a:t> Berufsbildung MPA entschädigt die Arbeit der Mentorin oder des Mentors mit CHF 125.00/Stunde. Sie rechnen über ihre Leistungen getrennt nach Kandidatinnen ab, sobald ein Beratungszyklus mit der Abgabe der Fallstudie abgeschlossen ist. Die ausbezahlten Entschädigungen werden der Kandidatin weiter­­verrechnet.</a:t>
            </a:r>
          </a:p>
        </p:txBody>
      </p:sp>
      <p:sp>
        <p:nvSpPr>
          <p:cNvPr id="4" name="Foliennummernplatzhalter 3"/>
          <p:cNvSpPr>
            <a:spLocks noGrp="1"/>
          </p:cNvSpPr>
          <p:nvPr>
            <p:ph type="sldNum" sz="quarter" idx="5"/>
          </p:nvPr>
        </p:nvSpPr>
        <p:spPr/>
        <p:txBody>
          <a:bodyPr/>
          <a:lstStyle/>
          <a:p>
            <a:fld id="{ADAC2DBB-97D8-874F-9A1B-FDAFD60B8550}" type="slidenum">
              <a:rPr lang="de-DE" smtClean="0"/>
              <a:t>24</a:t>
            </a:fld>
            <a:endParaRPr lang="de-DE"/>
          </a:p>
        </p:txBody>
      </p:sp>
    </p:spTree>
    <p:extLst>
      <p:ext uri="{BB962C8B-B14F-4D97-AF65-F5344CB8AC3E}">
        <p14:creationId xmlns:p14="http://schemas.microsoft.com/office/powerpoint/2010/main" val="1833077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dirty="0">
                <a:effectLst/>
                <a:latin typeface="ArialMT"/>
              </a:rPr>
              <a:t>Clemens</a:t>
            </a:r>
          </a:p>
          <a:p>
            <a:endParaRPr lang="de-CH" sz="1800" dirty="0">
              <a:effectLst/>
              <a:latin typeface="ArialMT"/>
            </a:endParaRPr>
          </a:p>
          <a:p>
            <a:r>
              <a:rPr lang="de-CH" sz="1800" dirty="0">
                <a:effectLst/>
                <a:latin typeface="ArialMT"/>
              </a:rPr>
              <a:t>Für die Fristeinhaltung der Einreichung der Fallstudie wird der Upload-Link der odamed-Cloud am Fristende automatisch geschlossen. </a:t>
            </a:r>
            <a:endParaRPr lang="de-CH" dirty="0"/>
          </a:p>
          <a:p>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25</a:t>
            </a:fld>
            <a:endParaRPr lang="de-DE"/>
          </a:p>
        </p:txBody>
      </p:sp>
    </p:spTree>
    <p:extLst>
      <p:ext uri="{BB962C8B-B14F-4D97-AF65-F5344CB8AC3E}">
        <p14:creationId xmlns:p14="http://schemas.microsoft.com/office/powerpoint/2010/main" val="1319789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02A963D-E6C8-4B21-8339-AA33B79EBA80}" type="slidenum">
              <a:rPr lang="de-CH" smtClean="0"/>
              <a:t>26</a:t>
            </a:fld>
            <a:endParaRPr lang="de-CH"/>
          </a:p>
        </p:txBody>
      </p:sp>
    </p:spTree>
    <p:extLst>
      <p:ext uri="{BB962C8B-B14F-4D97-AF65-F5344CB8AC3E}">
        <p14:creationId xmlns:p14="http://schemas.microsoft.com/office/powerpoint/2010/main" val="789970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27</a:t>
            </a:fld>
            <a:endParaRPr lang="de-DE"/>
          </a:p>
        </p:txBody>
      </p:sp>
    </p:spTree>
    <p:extLst>
      <p:ext uri="{BB962C8B-B14F-4D97-AF65-F5344CB8AC3E}">
        <p14:creationId xmlns:p14="http://schemas.microsoft.com/office/powerpoint/2010/main" val="927525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28</a:t>
            </a:fld>
            <a:endParaRPr lang="de-DE"/>
          </a:p>
        </p:txBody>
      </p:sp>
    </p:spTree>
    <p:extLst>
      <p:ext uri="{BB962C8B-B14F-4D97-AF65-F5344CB8AC3E}">
        <p14:creationId xmlns:p14="http://schemas.microsoft.com/office/powerpoint/2010/main" val="544619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29</a:t>
            </a:fld>
            <a:endParaRPr lang="de-DE"/>
          </a:p>
        </p:txBody>
      </p:sp>
    </p:spTree>
    <p:extLst>
      <p:ext uri="{BB962C8B-B14F-4D97-AF65-F5344CB8AC3E}">
        <p14:creationId xmlns:p14="http://schemas.microsoft.com/office/powerpoint/2010/main" val="162919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Marianne</a:t>
            </a:r>
          </a:p>
        </p:txBody>
      </p:sp>
      <p:sp>
        <p:nvSpPr>
          <p:cNvPr id="4" name="Foliennummernplatzhalter 3"/>
          <p:cNvSpPr>
            <a:spLocks noGrp="1"/>
          </p:cNvSpPr>
          <p:nvPr>
            <p:ph type="sldNum" sz="quarter" idx="5"/>
          </p:nvPr>
        </p:nvSpPr>
        <p:spPr/>
        <p:txBody>
          <a:bodyPr/>
          <a:lstStyle/>
          <a:p>
            <a:fld id="{ADAC2DBB-97D8-874F-9A1B-FDAFD60B8550}" type="slidenum">
              <a:rPr lang="de-DE" smtClean="0"/>
              <a:t>3</a:t>
            </a:fld>
            <a:endParaRPr lang="de-DE"/>
          </a:p>
        </p:txBody>
      </p:sp>
    </p:spTree>
    <p:extLst>
      <p:ext uri="{BB962C8B-B14F-4D97-AF65-F5344CB8AC3E}">
        <p14:creationId xmlns:p14="http://schemas.microsoft.com/office/powerpoint/2010/main" val="3328934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30</a:t>
            </a:fld>
            <a:endParaRPr lang="de-DE"/>
          </a:p>
        </p:txBody>
      </p:sp>
    </p:spTree>
    <p:extLst>
      <p:ext uri="{BB962C8B-B14F-4D97-AF65-F5344CB8AC3E}">
        <p14:creationId xmlns:p14="http://schemas.microsoft.com/office/powerpoint/2010/main" val="1053881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ArialMT"/>
              </a:rPr>
              <a:t>Clemens</a:t>
            </a:r>
          </a:p>
          <a:p>
            <a:endParaRPr lang="de-CH" sz="1200" dirty="0">
              <a:effectLst/>
              <a:latin typeface="ArialMT"/>
            </a:endParaRPr>
          </a:p>
          <a:p>
            <a:r>
              <a:rPr lang="de-CH" sz="1200" dirty="0">
                <a:effectLst/>
                <a:latin typeface="ArialMT"/>
              </a:rPr>
              <a:t>Fragen: je nach Thema</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31</a:t>
            </a:fld>
            <a:endParaRPr lang="de-DE"/>
          </a:p>
        </p:txBody>
      </p:sp>
    </p:spTree>
    <p:extLst>
      <p:ext uri="{BB962C8B-B14F-4D97-AF65-F5344CB8AC3E}">
        <p14:creationId xmlns:p14="http://schemas.microsoft.com/office/powerpoint/2010/main" val="406745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Marianne</a:t>
            </a:r>
          </a:p>
          <a:p>
            <a:endParaRPr lang="de-DE" dirty="0"/>
          </a:p>
          <a:p>
            <a:r>
              <a:rPr lang="de-DE" dirty="0"/>
              <a:t>Aufgebot: eingeschrieben</a:t>
            </a:r>
          </a:p>
        </p:txBody>
      </p:sp>
      <p:sp>
        <p:nvSpPr>
          <p:cNvPr id="4" name="Foliennummernplatzhalter 3"/>
          <p:cNvSpPr>
            <a:spLocks noGrp="1"/>
          </p:cNvSpPr>
          <p:nvPr>
            <p:ph type="sldNum" sz="quarter" idx="5"/>
          </p:nvPr>
        </p:nvSpPr>
        <p:spPr/>
        <p:txBody>
          <a:bodyPr/>
          <a:lstStyle/>
          <a:p>
            <a:fld id="{ADAC2DBB-97D8-874F-9A1B-FDAFD60B8550}" type="slidenum">
              <a:rPr lang="de-DE" smtClean="0"/>
              <a:t>4</a:t>
            </a:fld>
            <a:endParaRPr lang="de-DE"/>
          </a:p>
        </p:txBody>
      </p:sp>
    </p:spTree>
    <p:extLst>
      <p:ext uri="{BB962C8B-B14F-4D97-AF65-F5344CB8AC3E}">
        <p14:creationId xmlns:p14="http://schemas.microsoft.com/office/powerpoint/2010/main" val="16266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t>Marianne</a:t>
            </a:r>
            <a:endParaRPr lang="de-CH" sz="1800" dirty="0">
              <a:effectLst/>
              <a:latin typeface="ArialMT"/>
            </a:endParaRPr>
          </a:p>
          <a:p>
            <a:endParaRPr lang="de-CH" sz="1800" dirty="0">
              <a:effectLst/>
              <a:latin typeface="ArialMT"/>
            </a:endParaRPr>
          </a:p>
          <a:p>
            <a:r>
              <a:rPr lang="de-CH" sz="1800" dirty="0" err="1">
                <a:effectLst/>
                <a:latin typeface="ArialMT"/>
              </a:rPr>
              <a:t>Für</a:t>
            </a:r>
            <a:r>
              <a:rPr lang="de-CH" sz="1800" dirty="0">
                <a:effectLst/>
                <a:latin typeface="ArialMT"/>
              </a:rPr>
              <a:t> die Fristeinhaltung der Einreichung der Fallstudie wird der Upload-Link der odamed-Cloud am Fristende automatisch geschlossen. </a:t>
            </a:r>
            <a:endParaRPr lang="de-CH" dirty="0"/>
          </a:p>
          <a:p>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5</a:t>
            </a:fld>
            <a:endParaRPr lang="de-DE"/>
          </a:p>
        </p:txBody>
      </p:sp>
    </p:spTree>
    <p:extLst>
      <p:ext uri="{BB962C8B-B14F-4D97-AF65-F5344CB8AC3E}">
        <p14:creationId xmlns:p14="http://schemas.microsoft.com/office/powerpoint/2010/main" val="329893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Marianne</a:t>
            </a:r>
          </a:p>
        </p:txBody>
      </p:sp>
      <p:sp>
        <p:nvSpPr>
          <p:cNvPr id="4" name="Foliennummernplatzhalter 3"/>
          <p:cNvSpPr>
            <a:spLocks noGrp="1"/>
          </p:cNvSpPr>
          <p:nvPr>
            <p:ph type="sldNum" sz="quarter" idx="5"/>
          </p:nvPr>
        </p:nvSpPr>
        <p:spPr/>
        <p:txBody>
          <a:bodyPr/>
          <a:lstStyle/>
          <a:p>
            <a:fld id="{ADAC2DBB-97D8-874F-9A1B-FDAFD60B8550}" type="slidenum">
              <a:rPr lang="de-DE" smtClean="0"/>
              <a:t>6</a:t>
            </a:fld>
            <a:endParaRPr lang="de-DE"/>
          </a:p>
        </p:txBody>
      </p:sp>
    </p:spTree>
    <p:extLst>
      <p:ext uri="{BB962C8B-B14F-4D97-AF65-F5344CB8AC3E}">
        <p14:creationId xmlns:p14="http://schemas.microsoft.com/office/powerpoint/2010/main" val="377601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Marianne</a:t>
            </a:r>
          </a:p>
        </p:txBody>
      </p:sp>
      <p:sp>
        <p:nvSpPr>
          <p:cNvPr id="4" name="Foliennummernplatzhalter 3"/>
          <p:cNvSpPr>
            <a:spLocks noGrp="1"/>
          </p:cNvSpPr>
          <p:nvPr>
            <p:ph type="sldNum" sz="quarter" idx="5"/>
          </p:nvPr>
        </p:nvSpPr>
        <p:spPr/>
        <p:txBody>
          <a:bodyPr/>
          <a:lstStyle/>
          <a:p>
            <a:fld id="{ADAC2DBB-97D8-874F-9A1B-FDAFD60B8550}" type="slidenum">
              <a:rPr lang="de-DE" smtClean="0"/>
              <a:t>7</a:t>
            </a:fld>
            <a:endParaRPr lang="de-DE"/>
          </a:p>
        </p:txBody>
      </p:sp>
    </p:spTree>
    <p:extLst>
      <p:ext uri="{BB962C8B-B14F-4D97-AF65-F5344CB8AC3E}">
        <p14:creationId xmlns:p14="http://schemas.microsoft.com/office/powerpoint/2010/main" val="285724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Marianne</a:t>
            </a:r>
          </a:p>
        </p:txBody>
      </p:sp>
      <p:sp>
        <p:nvSpPr>
          <p:cNvPr id="4" name="Foliennummernplatzhalter 3"/>
          <p:cNvSpPr>
            <a:spLocks noGrp="1"/>
          </p:cNvSpPr>
          <p:nvPr>
            <p:ph type="sldNum" sz="quarter" idx="5"/>
          </p:nvPr>
        </p:nvSpPr>
        <p:spPr/>
        <p:txBody>
          <a:bodyPr/>
          <a:lstStyle/>
          <a:p>
            <a:fld id="{ADAC2DBB-97D8-874F-9A1B-FDAFD60B8550}" type="slidenum">
              <a:rPr lang="de-DE" smtClean="0"/>
              <a:t>8</a:t>
            </a:fld>
            <a:endParaRPr lang="de-DE"/>
          </a:p>
        </p:txBody>
      </p:sp>
    </p:spTree>
    <p:extLst>
      <p:ext uri="{BB962C8B-B14F-4D97-AF65-F5344CB8AC3E}">
        <p14:creationId xmlns:p14="http://schemas.microsoft.com/office/powerpoint/2010/main" val="72116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Marianne</a:t>
            </a:r>
            <a:endParaRPr lang="de-CH" dirty="0">
              <a:latin typeface="+mj-lt"/>
            </a:endParaRPr>
          </a:p>
          <a:p>
            <a:pPr marL="0" indent="0">
              <a:buNone/>
            </a:pPr>
            <a:endParaRPr lang="de-CH" dirty="0">
              <a:latin typeface="+mj-lt"/>
            </a:endParaRPr>
          </a:p>
          <a:p>
            <a:pPr marL="0" indent="0">
              <a:buNone/>
            </a:pPr>
            <a:r>
              <a:rPr lang="de-CH" dirty="0">
                <a:latin typeface="+mj-lt"/>
              </a:rPr>
              <a:t>Zwei Prüfungen, Dispensation von der 2. schriftlichen Prüfung</a:t>
            </a:r>
          </a:p>
          <a:p>
            <a:pPr marL="0" indent="0">
              <a:buNone/>
            </a:pPr>
            <a:r>
              <a:rPr lang="de-CH" dirty="0">
                <a:latin typeface="+mj-lt"/>
              </a:rPr>
              <a:t>Zwei verschiedene Prüfungstermine</a:t>
            </a:r>
          </a:p>
          <a:p>
            <a:pPr marL="0" indent="0">
              <a:buNone/>
            </a:pPr>
            <a:r>
              <a:rPr lang="de-CH" dirty="0">
                <a:latin typeface="+mj-lt"/>
              </a:rPr>
              <a:t>Reduzierte Prüfungsgebühr für 2. Prüfung</a:t>
            </a:r>
          </a:p>
        </p:txBody>
      </p:sp>
      <p:sp>
        <p:nvSpPr>
          <p:cNvPr id="4" name="Foliennummernplatzhalter 3"/>
          <p:cNvSpPr>
            <a:spLocks noGrp="1"/>
          </p:cNvSpPr>
          <p:nvPr>
            <p:ph type="sldNum" sz="quarter" idx="5"/>
          </p:nvPr>
        </p:nvSpPr>
        <p:spPr/>
        <p:txBody>
          <a:bodyPr/>
          <a:lstStyle/>
          <a:p>
            <a:fld id="{ADAC2DBB-97D8-874F-9A1B-FDAFD60B8550}" type="slidenum">
              <a:rPr lang="de-DE" smtClean="0"/>
              <a:t>9</a:t>
            </a:fld>
            <a:endParaRPr lang="de-DE"/>
          </a:p>
        </p:txBody>
      </p:sp>
    </p:spTree>
    <p:extLst>
      <p:ext uri="{BB962C8B-B14F-4D97-AF65-F5344CB8AC3E}">
        <p14:creationId xmlns:p14="http://schemas.microsoft.com/office/powerpoint/2010/main" val="391826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643063"/>
            <a:ext cx="9144000" cy="2387600"/>
          </a:xfrm>
        </p:spPr>
        <p:txBody>
          <a:bodyPr anchor="b"/>
          <a:lstStyle>
            <a:lvl1pPr algn="ctr">
              <a:defRPr sz="6000"/>
            </a:lvl1pPr>
          </a:lstStyle>
          <a:p>
            <a:r>
              <a:rPr lang="de-DE" dirty="0"/>
              <a:t>Titelmasterformat durch Klicken bearbeiten</a:t>
            </a:r>
            <a:endParaRPr lang="de-CH" dirty="0"/>
          </a:p>
        </p:txBody>
      </p:sp>
      <p:sp>
        <p:nvSpPr>
          <p:cNvPr id="3" name="Untertitel 2"/>
          <p:cNvSpPr>
            <a:spLocks noGrp="1"/>
          </p:cNvSpPr>
          <p:nvPr>
            <p:ph type="subTitle" idx="1"/>
          </p:nvPr>
        </p:nvSpPr>
        <p:spPr>
          <a:xfrm>
            <a:off x="1524000" y="41227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82E6997C-5DA1-4239-91F6-3ECF4CDE3AC5}" type="datetimeFigureOut">
              <a:rPr lang="de-CH" smtClean="0"/>
              <a:t>25.01.24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8D0971A-0175-472B-B1C1-78FB52E9518F}" type="slidenum">
              <a:rPr lang="de-CH" smtClean="0"/>
              <a:t>‹Nr.›</a:t>
            </a:fld>
            <a:endParaRPr lang="de-CH"/>
          </a:p>
        </p:txBody>
      </p:sp>
      <p:pic>
        <p:nvPicPr>
          <p:cNvPr id="7" name="Grafik 6">
            <a:extLst>
              <a:ext uri="{FF2B5EF4-FFF2-40B4-BE49-F238E27FC236}">
                <a16:creationId xmlns:a16="http://schemas.microsoft.com/office/drawing/2014/main" id="{9682CD34-6C02-8C89-113E-A1B1388492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727" y="211214"/>
            <a:ext cx="3588046" cy="1228661"/>
          </a:xfrm>
          <a:prstGeom prst="rect">
            <a:avLst/>
          </a:prstGeom>
        </p:spPr>
      </p:pic>
    </p:spTree>
    <p:extLst>
      <p:ext uri="{BB962C8B-B14F-4D97-AF65-F5344CB8AC3E}">
        <p14:creationId xmlns:p14="http://schemas.microsoft.com/office/powerpoint/2010/main" val="20571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800" y="1368000"/>
            <a:ext cx="10515600" cy="900000"/>
          </a:xfrm>
        </p:spPr>
        <p:txBody>
          <a:bodyPr/>
          <a:lstStyle/>
          <a:p>
            <a:r>
              <a:rPr lang="de-DE" dirty="0"/>
              <a:t>Titelmasterformat durch Klicken bearbeiten</a:t>
            </a:r>
            <a:endParaRPr lang="de-CH" dirty="0"/>
          </a:p>
        </p:txBody>
      </p:sp>
      <p:sp>
        <p:nvSpPr>
          <p:cNvPr id="3" name="Inhaltsplatzhalter 2"/>
          <p:cNvSpPr>
            <a:spLocks noGrp="1"/>
          </p:cNvSpPr>
          <p:nvPr>
            <p:ph idx="1"/>
          </p:nvPr>
        </p:nvSpPr>
        <p:spPr>
          <a:xfrm>
            <a:off x="838200" y="2448000"/>
            <a:ext cx="10515600" cy="381155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82E6997C-5DA1-4239-91F6-3ECF4CDE3AC5}" type="datetimeFigureOut">
              <a:rPr lang="de-CH" smtClean="0"/>
              <a:t>25.01.24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8D0971A-0175-472B-B1C1-78FB52E9518F}" type="slidenum">
              <a:rPr lang="de-CH" smtClean="0"/>
              <a:t>‹Nr.›</a:t>
            </a:fld>
            <a:endParaRPr lang="de-CH"/>
          </a:p>
        </p:txBody>
      </p:sp>
      <p:pic>
        <p:nvPicPr>
          <p:cNvPr id="7" name="Grafik 6">
            <a:extLst>
              <a:ext uri="{FF2B5EF4-FFF2-40B4-BE49-F238E27FC236}">
                <a16:creationId xmlns:a16="http://schemas.microsoft.com/office/drawing/2014/main" id="{E53666CC-AF3B-D7F8-6C86-13D078E4C4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727" y="211214"/>
            <a:ext cx="3588046" cy="1228661"/>
          </a:xfrm>
          <a:prstGeom prst="rect">
            <a:avLst/>
          </a:prstGeom>
        </p:spPr>
      </p:pic>
    </p:spTree>
    <p:extLst>
      <p:ext uri="{BB962C8B-B14F-4D97-AF65-F5344CB8AC3E}">
        <p14:creationId xmlns:p14="http://schemas.microsoft.com/office/powerpoint/2010/main" val="303672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8200" y="1709738"/>
            <a:ext cx="1050925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2E6997C-5DA1-4239-91F6-3ECF4CDE3AC5}" type="datetimeFigureOut">
              <a:rPr lang="de-CH" smtClean="0"/>
              <a:t>25.01.24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8D0971A-0175-472B-B1C1-78FB52E9518F}" type="slidenum">
              <a:rPr lang="de-CH" smtClean="0"/>
              <a:t>‹Nr.›</a:t>
            </a:fld>
            <a:endParaRPr lang="de-CH"/>
          </a:p>
        </p:txBody>
      </p:sp>
      <p:pic>
        <p:nvPicPr>
          <p:cNvPr id="7" name="Grafik 6">
            <a:extLst>
              <a:ext uri="{FF2B5EF4-FFF2-40B4-BE49-F238E27FC236}">
                <a16:creationId xmlns:a16="http://schemas.microsoft.com/office/drawing/2014/main" id="{6BEEA3DB-202D-0293-E07F-6A431F5194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727" y="211214"/>
            <a:ext cx="3588046" cy="1228661"/>
          </a:xfrm>
          <a:prstGeom prst="rect">
            <a:avLst/>
          </a:prstGeom>
        </p:spPr>
      </p:pic>
    </p:spTree>
    <p:extLst>
      <p:ext uri="{BB962C8B-B14F-4D97-AF65-F5344CB8AC3E}">
        <p14:creationId xmlns:p14="http://schemas.microsoft.com/office/powerpoint/2010/main" val="177227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1368000"/>
            <a:ext cx="10515600" cy="900000"/>
          </a:xfrm>
        </p:spPr>
        <p:txBody>
          <a:bodyPr/>
          <a:lstStyle/>
          <a:p>
            <a:r>
              <a:rPr lang="de-DE" dirty="0"/>
              <a:t>Titelmasterformat durch Klicken bearbeiten</a:t>
            </a:r>
            <a:endParaRPr lang="de-CH" dirty="0"/>
          </a:p>
        </p:txBody>
      </p:sp>
      <p:sp>
        <p:nvSpPr>
          <p:cNvPr id="3" name="Inhaltsplatzhalter 2"/>
          <p:cNvSpPr>
            <a:spLocks noGrp="1"/>
          </p:cNvSpPr>
          <p:nvPr>
            <p:ph sz="half" idx="1"/>
          </p:nvPr>
        </p:nvSpPr>
        <p:spPr>
          <a:xfrm>
            <a:off x="838200" y="2448000"/>
            <a:ext cx="5181600" cy="372234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045200" y="2448000"/>
            <a:ext cx="5181600" cy="372234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Datumsplatzhalter 4"/>
          <p:cNvSpPr>
            <a:spLocks noGrp="1"/>
          </p:cNvSpPr>
          <p:nvPr>
            <p:ph type="dt" sz="half" idx="10"/>
          </p:nvPr>
        </p:nvSpPr>
        <p:spPr/>
        <p:txBody>
          <a:bodyPr/>
          <a:lstStyle/>
          <a:p>
            <a:fld id="{82E6997C-5DA1-4239-91F6-3ECF4CDE3AC5}" type="datetimeFigureOut">
              <a:rPr lang="de-CH" smtClean="0"/>
              <a:t>25.01.24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8D0971A-0175-472B-B1C1-78FB52E9518F}" type="slidenum">
              <a:rPr lang="de-CH" smtClean="0"/>
              <a:t>‹Nr.›</a:t>
            </a:fld>
            <a:endParaRPr lang="de-CH"/>
          </a:p>
        </p:txBody>
      </p:sp>
      <p:pic>
        <p:nvPicPr>
          <p:cNvPr id="8" name="Grafik 7">
            <a:extLst>
              <a:ext uri="{FF2B5EF4-FFF2-40B4-BE49-F238E27FC236}">
                <a16:creationId xmlns:a16="http://schemas.microsoft.com/office/drawing/2014/main" id="{50778464-94C2-A128-2AE3-4DFEF944D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727" y="211214"/>
            <a:ext cx="3588046" cy="1228661"/>
          </a:xfrm>
          <a:prstGeom prst="rect">
            <a:avLst/>
          </a:prstGeom>
        </p:spPr>
      </p:pic>
    </p:spTree>
    <p:extLst>
      <p:ext uri="{BB962C8B-B14F-4D97-AF65-F5344CB8AC3E}">
        <p14:creationId xmlns:p14="http://schemas.microsoft.com/office/powerpoint/2010/main" val="106156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1368000"/>
            <a:ext cx="10382250" cy="900000"/>
          </a:xfrm>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82E6997C-5DA1-4239-91F6-3ECF4CDE3AC5}" type="datetimeFigureOut">
              <a:rPr lang="de-CH" smtClean="0"/>
              <a:t>25.01.24</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68D0971A-0175-472B-B1C1-78FB52E9518F}" type="slidenum">
              <a:rPr lang="de-CH" smtClean="0"/>
              <a:t>‹Nr.›</a:t>
            </a:fld>
            <a:endParaRPr lang="de-CH"/>
          </a:p>
        </p:txBody>
      </p:sp>
      <p:pic>
        <p:nvPicPr>
          <p:cNvPr id="6" name="Grafik 5">
            <a:extLst>
              <a:ext uri="{FF2B5EF4-FFF2-40B4-BE49-F238E27FC236}">
                <a16:creationId xmlns:a16="http://schemas.microsoft.com/office/drawing/2014/main" id="{EF87310B-E4A7-D124-BB85-7F0D51541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727" y="211214"/>
            <a:ext cx="3588046" cy="1228661"/>
          </a:xfrm>
          <a:prstGeom prst="rect">
            <a:avLst/>
          </a:prstGeom>
        </p:spPr>
      </p:pic>
    </p:spTree>
    <p:extLst>
      <p:ext uri="{BB962C8B-B14F-4D97-AF65-F5344CB8AC3E}">
        <p14:creationId xmlns:p14="http://schemas.microsoft.com/office/powerpoint/2010/main" val="378184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E6997C-5DA1-4239-91F6-3ECF4CDE3AC5}" type="datetimeFigureOut">
              <a:rPr lang="de-CH" smtClean="0"/>
              <a:t>25.01.24</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8D0971A-0175-472B-B1C1-78FB52E9518F}" type="slidenum">
              <a:rPr lang="de-CH" smtClean="0"/>
              <a:t>‹Nr.›</a:t>
            </a:fld>
            <a:endParaRPr lang="de-CH"/>
          </a:p>
        </p:txBody>
      </p:sp>
      <p:pic>
        <p:nvPicPr>
          <p:cNvPr id="5" name="Grafik 4">
            <a:extLst>
              <a:ext uri="{FF2B5EF4-FFF2-40B4-BE49-F238E27FC236}">
                <a16:creationId xmlns:a16="http://schemas.microsoft.com/office/drawing/2014/main" id="{4F0AB09C-98F6-0E5A-7A57-91E3C6FFBF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727" y="211214"/>
            <a:ext cx="3588046" cy="1228661"/>
          </a:xfrm>
          <a:prstGeom prst="rect">
            <a:avLst/>
          </a:prstGeom>
        </p:spPr>
      </p:pic>
    </p:spTree>
    <p:extLst>
      <p:ext uri="{BB962C8B-B14F-4D97-AF65-F5344CB8AC3E}">
        <p14:creationId xmlns:p14="http://schemas.microsoft.com/office/powerpoint/2010/main" val="46789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800" y="1368000"/>
            <a:ext cx="10515600" cy="900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838200" y="2448000"/>
            <a:ext cx="10515600" cy="352901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6997C-5DA1-4239-91F6-3ECF4CDE3AC5}" type="datetimeFigureOut">
              <a:rPr lang="de-CH" smtClean="0"/>
              <a:t>25.01.24</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0971A-0175-472B-B1C1-78FB52E9518F}" type="slidenum">
              <a:rPr lang="de-CH" smtClean="0"/>
              <a:t>‹Nr.›</a:t>
            </a:fld>
            <a:endParaRPr lang="de-CH"/>
          </a:p>
        </p:txBody>
      </p:sp>
      <p:pic>
        <p:nvPicPr>
          <p:cNvPr id="7" name="Grafik 6">
            <a:extLst>
              <a:ext uri="{FF2B5EF4-FFF2-40B4-BE49-F238E27FC236}">
                <a16:creationId xmlns:a16="http://schemas.microsoft.com/office/drawing/2014/main" id="{93FC2C9B-453D-8916-6807-0C0435E5722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9727" y="211214"/>
            <a:ext cx="3588046" cy="1228661"/>
          </a:xfrm>
          <a:prstGeom prst="rect">
            <a:avLst/>
          </a:prstGeom>
        </p:spPr>
      </p:pic>
    </p:spTree>
    <p:extLst>
      <p:ext uri="{BB962C8B-B14F-4D97-AF65-F5344CB8AC3E}">
        <p14:creationId xmlns:p14="http://schemas.microsoft.com/office/powerpoint/2010/main" val="196067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damed.ch/dokumentation/fuer-kandidatinne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DEA71-E4B3-732D-3E70-9D643E61E158}"/>
              </a:ext>
            </a:extLst>
          </p:cNvPr>
          <p:cNvSpPr>
            <a:spLocks noGrp="1"/>
          </p:cNvSpPr>
          <p:nvPr>
            <p:ph type="ctrTitle"/>
          </p:nvPr>
        </p:nvSpPr>
        <p:spPr>
          <a:xfrm>
            <a:off x="1524000" y="1692000"/>
            <a:ext cx="9144000" cy="2183514"/>
          </a:xfrm>
        </p:spPr>
        <p:txBody>
          <a:bodyPr>
            <a:normAutofit/>
          </a:bodyPr>
          <a:lstStyle/>
          <a:p>
            <a:r>
              <a:rPr lang="de-DE" sz="4800" dirty="0"/>
              <a:t>Berufsprüfung </a:t>
            </a:r>
            <a:br>
              <a:rPr lang="de-DE" sz="4800" dirty="0"/>
            </a:br>
            <a:r>
              <a:rPr lang="de-DE" sz="4800" dirty="0"/>
              <a:t>Medizinische Praxiskoordinatorin / Medizinischer Praxiskoordinator</a:t>
            </a:r>
          </a:p>
        </p:txBody>
      </p:sp>
      <p:sp>
        <p:nvSpPr>
          <p:cNvPr id="3" name="Untertitel 2">
            <a:extLst>
              <a:ext uri="{FF2B5EF4-FFF2-40B4-BE49-F238E27FC236}">
                <a16:creationId xmlns:a16="http://schemas.microsoft.com/office/drawing/2014/main" id="{E1108B85-202F-BB64-0D17-D4EA3A8EC163}"/>
              </a:ext>
            </a:extLst>
          </p:cNvPr>
          <p:cNvSpPr>
            <a:spLocks noGrp="1"/>
          </p:cNvSpPr>
          <p:nvPr>
            <p:ph type="subTitle" idx="1"/>
          </p:nvPr>
        </p:nvSpPr>
        <p:spPr>
          <a:xfrm>
            <a:off x="1524000" y="4372897"/>
            <a:ext cx="9144000" cy="1405603"/>
          </a:xfrm>
        </p:spPr>
        <p:txBody>
          <a:bodyPr/>
          <a:lstStyle/>
          <a:p>
            <a:r>
              <a:rPr lang="de-DE" dirty="0"/>
              <a:t>Online-Informationsveranstaltung für Kandidierende</a:t>
            </a:r>
          </a:p>
          <a:p>
            <a:r>
              <a:rPr lang="de-DE" dirty="0"/>
              <a:t>25. Januar 2024</a:t>
            </a:r>
          </a:p>
          <a:p>
            <a:r>
              <a:rPr lang="de-DE" dirty="0"/>
              <a:t>18.00 Uhr</a:t>
            </a:r>
          </a:p>
        </p:txBody>
      </p:sp>
    </p:spTree>
    <p:extLst>
      <p:ext uri="{BB962C8B-B14F-4D97-AF65-F5344CB8AC3E}">
        <p14:creationId xmlns:p14="http://schemas.microsoft.com/office/powerpoint/2010/main" val="388720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8CBC8-A7F6-DDE6-7B60-AF24B21E7E54}"/>
              </a:ext>
            </a:extLst>
          </p:cNvPr>
          <p:cNvSpPr>
            <a:spLocks noGrp="1"/>
          </p:cNvSpPr>
          <p:nvPr>
            <p:ph type="title"/>
          </p:nvPr>
        </p:nvSpPr>
        <p:spPr/>
        <p:txBody>
          <a:bodyPr/>
          <a:lstStyle/>
          <a:p>
            <a:r>
              <a:rPr lang="de-DE" dirty="0"/>
              <a:t>Schriftliche Prüfung</a:t>
            </a:r>
          </a:p>
        </p:txBody>
      </p:sp>
      <p:sp>
        <p:nvSpPr>
          <p:cNvPr id="3" name="Inhaltsplatzhalter 2">
            <a:extLst>
              <a:ext uri="{FF2B5EF4-FFF2-40B4-BE49-F238E27FC236}">
                <a16:creationId xmlns:a16="http://schemas.microsoft.com/office/drawing/2014/main" id="{AD0A0ABA-95A7-B0E9-9D90-C7D4E5155F6F}"/>
              </a:ext>
            </a:extLst>
          </p:cNvPr>
          <p:cNvSpPr>
            <a:spLocks noGrp="1"/>
          </p:cNvSpPr>
          <p:nvPr>
            <p:ph idx="1"/>
          </p:nvPr>
        </p:nvSpPr>
        <p:spPr>
          <a:xfrm>
            <a:off x="838199" y="2448000"/>
            <a:ext cx="11082867" cy="4189867"/>
          </a:xfrm>
        </p:spPr>
        <p:txBody>
          <a:bodyPr>
            <a:noAutofit/>
          </a:bodyPr>
          <a:lstStyle/>
          <a:p>
            <a:r>
              <a:rPr lang="de-DE" sz="2400" dirty="0"/>
              <a:t>Inhalt: Pflichtmodule Chronic Care Management (Basismodule I und II) und Qualitätsmanagement in der Arztpraxis (Ziff. 3.7 der Wegleitung zur Prüfungsordnung</a:t>
            </a:r>
          </a:p>
          <a:p>
            <a:r>
              <a:rPr lang="de-DE" sz="2400" dirty="0"/>
              <a:t>computerbasiert am Prüfungsort, Computer wird zur Verfügung gestellt</a:t>
            </a:r>
          </a:p>
          <a:p>
            <a:r>
              <a:rPr lang="de-DE" sz="2400" dirty="0"/>
              <a:t>Logindaten werden am Prüfungstag im Zimmer abgegeben</a:t>
            </a:r>
          </a:p>
          <a:p>
            <a:r>
              <a:rPr lang="de-DE" sz="2400" dirty="0"/>
              <a:t>Dauer 40 Minuten ab erfolgreichem Login</a:t>
            </a:r>
          </a:p>
          <a:p>
            <a:r>
              <a:rPr lang="de-DE" sz="2400" dirty="0"/>
              <a:t>1 bis 2 Punkte pro Antwort, Maximalpunktzahl 64 Punkte</a:t>
            </a:r>
          </a:p>
          <a:p>
            <a:r>
              <a:rPr lang="de-DE" sz="2400" dirty="0"/>
              <a:t>linearer Notenschlüssel</a:t>
            </a:r>
          </a:p>
          <a:p>
            <a:r>
              <a:rPr lang="de-DE" sz="2400" dirty="0"/>
              <a:t>zwei Nullserien verfügbar</a:t>
            </a:r>
          </a:p>
          <a:p>
            <a:pPr lvl="1"/>
            <a:r>
              <a:rPr lang="de-DE" dirty="0"/>
              <a:t>Versand der Logindaten ca. April 2024</a:t>
            </a:r>
          </a:p>
          <a:p>
            <a:pPr lvl="1"/>
            <a:r>
              <a:rPr lang="de-DE" dirty="0"/>
              <a:t>Möglichkeiten zu Druck, Auswertung und unlimitierter Wiederholung</a:t>
            </a:r>
          </a:p>
        </p:txBody>
      </p:sp>
    </p:spTree>
    <p:extLst>
      <p:ext uri="{BB962C8B-B14F-4D97-AF65-F5344CB8AC3E}">
        <p14:creationId xmlns:p14="http://schemas.microsoft.com/office/powerpoint/2010/main" val="412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400" dirty="0"/>
              <a:t>Informationen</a:t>
            </a:r>
            <a:br>
              <a:rPr lang="de-CH" sz="4400" dirty="0"/>
            </a:br>
            <a:r>
              <a:rPr lang="de-CH" sz="4400" dirty="0"/>
              <a:t>Fallstudie</a:t>
            </a:r>
          </a:p>
        </p:txBody>
      </p:sp>
      <p:sp>
        <p:nvSpPr>
          <p:cNvPr id="6" name="Textplatzhalter 5">
            <a:extLst>
              <a:ext uri="{FF2B5EF4-FFF2-40B4-BE49-F238E27FC236}">
                <a16:creationId xmlns:a16="http://schemas.microsoft.com/office/drawing/2014/main" id="{6A4964C8-11AF-8CC8-F88A-623F8AC37FB2}"/>
              </a:ext>
            </a:extLst>
          </p:cNvPr>
          <p:cNvSpPr>
            <a:spLocks noGrp="1"/>
          </p:cNvSpPr>
          <p:nvPr>
            <p:ph type="body" idx="1"/>
          </p:nvPr>
        </p:nvSpPr>
        <p:spPr/>
        <p:txBody>
          <a:bodyPr/>
          <a:lstStyle/>
          <a:p>
            <a:endParaRPr lang="de-DE"/>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094" y="768350"/>
            <a:ext cx="3061651" cy="4587069"/>
          </a:xfrm>
          <a:prstGeom prst="rect">
            <a:avLst/>
          </a:prstGeom>
        </p:spPr>
      </p:pic>
    </p:spTree>
    <p:extLst>
      <p:ext uri="{BB962C8B-B14F-4D97-AF65-F5344CB8AC3E}">
        <p14:creationId xmlns:p14="http://schemas.microsoft.com/office/powerpoint/2010/main" val="175477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056" y="620688"/>
            <a:ext cx="3474433" cy="2880320"/>
          </a:xfrm>
          <a:prstGeom prst="rect">
            <a:avLst/>
          </a:prstGeom>
        </p:spPr>
      </p:pic>
      <p:sp>
        <p:nvSpPr>
          <p:cNvPr id="2" name="Titel 1"/>
          <p:cNvSpPr>
            <a:spLocks noGrp="1"/>
          </p:cNvSpPr>
          <p:nvPr>
            <p:ph type="title"/>
          </p:nvPr>
        </p:nvSpPr>
        <p:spPr/>
        <p:txBody>
          <a:bodyPr/>
          <a:lstStyle/>
          <a:p>
            <a:r>
              <a:rPr lang="de-CH" dirty="0"/>
              <a:t>Fallstudie: Übersicht</a:t>
            </a:r>
          </a:p>
        </p:txBody>
      </p:sp>
      <p:sp>
        <p:nvSpPr>
          <p:cNvPr id="3" name="Inhaltsplatzhalter 2"/>
          <p:cNvSpPr>
            <a:spLocks noGrp="1"/>
          </p:cNvSpPr>
          <p:nvPr>
            <p:ph idx="1"/>
          </p:nvPr>
        </p:nvSpPr>
        <p:spPr/>
        <p:txBody>
          <a:bodyPr>
            <a:normAutofit/>
          </a:bodyPr>
          <a:lstStyle/>
          <a:p>
            <a:r>
              <a:rPr lang="de-CH" dirty="0"/>
              <a:t>Fallstudie</a:t>
            </a:r>
            <a:br>
              <a:rPr lang="de-CH" dirty="0"/>
            </a:br>
            <a:r>
              <a:rPr lang="de-CH" dirty="0"/>
              <a:t>Schriftliche Einzelarbeit, 15-20 Seiten, </a:t>
            </a:r>
            <a:br>
              <a:rPr lang="de-CH" dirty="0"/>
            </a:br>
            <a:r>
              <a:rPr lang="de-CH" dirty="0"/>
              <a:t>37'500 bis 50'000 Zeichen ohne </a:t>
            </a:r>
            <a:br>
              <a:rPr lang="de-CH" dirty="0"/>
            </a:br>
            <a:r>
              <a:rPr lang="de-CH" dirty="0"/>
              <a:t>Leerzeichen</a:t>
            </a:r>
            <a:br>
              <a:rPr lang="de-CH" dirty="0"/>
            </a:br>
            <a:endParaRPr lang="de-CH" dirty="0"/>
          </a:p>
          <a:p>
            <a:r>
              <a:rPr lang="de-CH" dirty="0"/>
              <a:t>Die Fallstudie ist die Grundlage für die Präsenzprüfung bestehend aus:</a:t>
            </a:r>
          </a:p>
          <a:p>
            <a:pPr lvl="1"/>
            <a:r>
              <a:rPr lang="de-CH" dirty="0"/>
              <a:t>Präsentation der Fallstudie</a:t>
            </a:r>
          </a:p>
          <a:p>
            <a:pPr lvl="1"/>
            <a:r>
              <a:rPr lang="de-CH" dirty="0"/>
              <a:t>Fachgespräch zur Fallstudie</a:t>
            </a:r>
          </a:p>
        </p:txBody>
      </p:sp>
      <p:pic>
        <p:nvPicPr>
          <p:cNvPr id="8" name="Grafik 7"/>
          <p:cNvPicPr>
            <a:picLocks noChangeAspect="1"/>
          </p:cNvPicPr>
          <p:nvPr/>
        </p:nvPicPr>
        <p:blipFill>
          <a:blip r:embed="rId4"/>
          <a:stretch>
            <a:fillRect/>
          </a:stretch>
        </p:blipFill>
        <p:spPr>
          <a:xfrm>
            <a:off x="9448800" y="4353775"/>
            <a:ext cx="2743200" cy="2271713"/>
          </a:xfrm>
          <a:prstGeom prst="rect">
            <a:avLst/>
          </a:prstGeom>
        </p:spPr>
      </p:pic>
    </p:spTree>
    <p:extLst>
      <p:ext uri="{BB962C8B-B14F-4D97-AF65-F5344CB8AC3E}">
        <p14:creationId xmlns:p14="http://schemas.microsoft.com/office/powerpoint/2010/main" val="40990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Methode</a:t>
            </a:r>
          </a:p>
        </p:txBody>
      </p:sp>
      <p:sp>
        <p:nvSpPr>
          <p:cNvPr id="3" name="Inhaltsplatzhalter 2"/>
          <p:cNvSpPr>
            <a:spLocks noGrp="1"/>
          </p:cNvSpPr>
          <p:nvPr>
            <p:ph idx="1"/>
          </p:nvPr>
        </p:nvSpPr>
        <p:spPr>
          <a:xfrm>
            <a:off x="838800" y="2448000"/>
            <a:ext cx="10515600" cy="4419600"/>
          </a:xfrm>
        </p:spPr>
        <p:txBody>
          <a:bodyPr>
            <a:normAutofit fontScale="92500" lnSpcReduction="10000"/>
          </a:bodyPr>
          <a:lstStyle/>
          <a:p>
            <a:r>
              <a:rPr lang="de-CH" sz="3000" dirty="0"/>
              <a:t>Praxisrelevante Fallstudie mit vorgegebener Fallbeschreibung aus einer möglichen Praxissituation. </a:t>
            </a:r>
            <a:br>
              <a:rPr lang="de-CH" sz="3000" dirty="0"/>
            </a:br>
            <a:endParaRPr lang="de-CH" sz="3000" dirty="0"/>
          </a:p>
          <a:p>
            <a:r>
              <a:rPr lang="de-CH" sz="3000" dirty="0"/>
              <a:t>Das Vorgehen der Bearbeitung folgt dem PDCA-Modell und umfasst einen vollständigen Regelkreis (Planen, Ausführen, Überprüfen, Verbessern).</a:t>
            </a:r>
            <a:br>
              <a:rPr lang="de-CH" sz="3000" dirty="0"/>
            </a:br>
            <a:endParaRPr lang="de-CH" sz="3000" dirty="0"/>
          </a:p>
          <a:p>
            <a:r>
              <a:rPr lang="de-CH" sz="3200" dirty="0"/>
              <a:t>Ziel: Die Kandidatinnen und Kandidaten weisen ihre Handlungskompetenzen theorie- und praxisgeleitet aus. </a:t>
            </a:r>
            <a:br>
              <a:rPr lang="de-CH" sz="3200" dirty="0"/>
            </a:br>
            <a:r>
              <a:rPr lang="de-CH" sz="3200" dirty="0"/>
              <a:t>Sie erarbeiten die vier Teilschritte eines vollständigen </a:t>
            </a:r>
            <a:br>
              <a:rPr lang="de-CH" sz="3200" dirty="0"/>
            </a:br>
            <a:r>
              <a:rPr lang="de-CH" sz="3200" dirty="0"/>
              <a:t>Handlungszyklus und begründen diese.</a:t>
            </a:r>
          </a:p>
          <a:p>
            <a:endParaRPr lang="de-CH" sz="3000" dirty="0"/>
          </a:p>
        </p:txBody>
      </p:sp>
      <p:pic>
        <p:nvPicPr>
          <p:cNvPr id="7" name="Grafik 6">
            <a:extLst>
              <a:ext uri="{FF2B5EF4-FFF2-40B4-BE49-F238E27FC236}">
                <a16:creationId xmlns:a16="http://schemas.microsoft.com/office/drawing/2014/main" id="{5954F83A-1228-48D7-BBC7-E25AE1C835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168" y="213628"/>
            <a:ext cx="2555776" cy="1740483"/>
          </a:xfrm>
          <a:prstGeom prst="rect">
            <a:avLst/>
          </a:prstGeom>
        </p:spPr>
      </p:pic>
    </p:spTree>
    <p:extLst>
      <p:ext uri="{BB962C8B-B14F-4D97-AF65-F5344CB8AC3E}">
        <p14:creationId xmlns:p14="http://schemas.microsoft.com/office/powerpoint/2010/main" val="165463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Themen der Fallstudie</a:t>
            </a:r>
          </a:p>
        </p:txBody>
      </p:sp>
      <p:sp>
        <p:nvSpPr>
          <p:cNvPr id="3" name="Inhaltsplatzhalter 2"/>
          <p:cNvSpPr>
            <a:spLocks noGrp="1"/>
          </p:cNvSpPr>
          <p:nvPr>
            <p:ph idx="1"/>
          </p:nvPr>
        </p:nvSpPr>
        <p:spPr>
          <a:xfrm>
            <a:off x="838200" y="2448000"/>
            <a:ext cx="10515600" cy="3811551"/>
          </a:xfrm>
        </p:spPr>
        <p:txBody>
          <a:bodyPr>
            <a:normAutofit fontScale="77500" lnSpcReduction="20000"/>
          </a:bodyPr>
          <a:lstStyle/>
          <a:p>
            <a:r>
              <a:rPr lang="de-CH" dirty="0"/>
              <a:t>Die Kandidatinnen erhalten von der </a:t>
            </a:r>
            <a:r>
              <a:rPr lang="de-CH" dirty="0" err="1"/>
              <a:t>Odamed</a:t>
            </a:r>
            <a:r>
              <a:rPr lang="de-CH" dirty="0"/>
              <a:t> zwei Themenvorschläge (fachrichtungsspezifisch), aus der Sie eine auswählen. Bitte lesen und beachten Sie die Aufgabenstellung genau, z.B. Analyse, Beurteilung, Erstellen eines Konzeptes etc.</a:t>
            </a:r>
          </a:p>
          <a:p>
            <a:r>
              <a:rPr lang="de-CH" dirty="0"/>
              <a:t>Die Themen sind praxisorientiert, wie z.B.:</a:t>
            </a:r>
          </a:p>
          <a:p>
            <a:pPr lvl="1"/>
            <a:r>
              <a:rPr lang="de-CH" dirty="0"/>
              <a:t>«eine Diabetes Gruppe aufzubauen oder»</a:t>
            </a:r>
          </a:p>
          <a:p>
            <a:pPr lvl="1"/>
            <a:r>
              <a:rPr lang="de-CH" dirty="0"/>
              <a:t>«ein Konzept für die Erstellung von Arbeitseinsatzplänen zu erstellen»</a:t>
            </a:r>
          </a:p>
          <a:p>
            <a:pPr lvl="1"/>
            <a:endParaRPr lang="de-CH" dirty="0"/>
          </a:p>
          <a:p>
            <a:pPr marL="0" indent="0">
              <a:buNone/>
            </a:pPr>
            <a:r>
              <a:rPr lang="de-CH" b="1" dirty="0"/>
              <a:t>Hilfsmittel:</a:t>
            </a:r>
          </a:p>
          <a:p>
            <a:r>
              <a:rPr lang="de-CH" dirty="0"/>
              <a:t>Alle Unterrichtsmaterialien, Internet und selbst gewählte Fachliteratur;</a:t>
            </a:r>
          </a:p>
          <a:p>
            <a:r>
              <a:rPr lang="de-CH" dirty="0"/>
              <a:t>Wegleitung zu den Prüfungsteilen</a:t>
            </a:r>
          </a:p>
          <a:p>
            <a:r>
              <a:rPr lang="de-CH" dirty="0"/>
              <a:t>Merkblatt Quellen korrekt angeben</a:t>
            </a:r>
          </a:p>
          <a:p>
            <a:r>
              <a:rPr lang="de-CH" dirty="0"/>
              <a:t>Die Bewertungskriterien zu den Prüfungsteilen</a:t>
            </a:r>
          </a:p>
        </p:txBody>
      </p:sp>
    </p:spTree>
    <p:extLst>
      <p:ext uri="{BB962C8B-B14F-4D97-AF65-F5344CB8AC3E}">
        <p14:creationId xmlns:p14="http://schemas.microsoft.com/office/powerpoint/2010/main" val="314707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Strukturvorschlag zur Fallstudie</a:t>
            </a:r>
          </a:p>
        </p:txBody>
      </p:sp>
      <p:sp>
        <p:nvSpPr>
          <p:cNvPr id="3" name="Inhaltsplatzhalter 2"/>
          <p:cNvSpPr>
            <a:spLocks noGrp="1"/>
          </p:cNvSpPr>
          <p:nvPr>
            <p:ph idx="1"/>
          </p:nvPr>
        </p:nvSpPr>
        <p:spPr>
          <a:xfrm>
            <a:off x="1198800" y="2340000"/>
            <a:ext cx="10332514" cy="4403700"/>
          </a:xfrm>
        </p:spPr>
        <p:txBody>
          <a:bodyPr>
            <a:normAutofit fontScale="70000" lnSpcReduction="20000"/>
          </a:bodyPr>
          <a:lstStyle/>
          <a:p>
            <a:r>
              <a:rPr lang="de-CH" dirty="0"/>
              <a:t>Titelblatt</a:t>
            </a:r>
          </a:p>
          <a:p>
            <a:pPr lvl="0"/>
            <a:r>
              <a:rPr lang="de-CH" dirty="0"/>
              <a:t>Inhaltsverzeichnis </a:t>
            </a:r>
          </a:p>
          <a:p>
            <a:pPr lvl="0"/>
            <a:r>
              <a:rPr lang="de-CH" dirty="0"/>
              <a:t>Einleitung (optional)</a:t>
            </a:r>
          </a:p>
          <a:p>
            <a:pPr lvl="0"/>
            <a:r>
              <a:rPr lang="de-CH" dirty="0"/>
              <a:t>Hauptteil (siehe unten)</a:t>
            </a:r>
          </a:p>
          <a:p>
            <a:pPr lvl="1"/>
            <a:r>
              <a:rPr lang="de-CH" dirty="0"/>
              <a:t>Plan</a:t>
            </a:r>
          </a:p>
          <a:p>
            <a:pPr lvl="1"/>
            <a:r>
              <a:rPr lang="de-CH" dirty="0"/>
              <a:t>Do</a:t>
            </a:r>
          </a:p>
          <a:p>
            <a:pPr lvl="1"/>
            <a:r>
              <a:rPr lang="de-CH" dirty="0"/>
              <a:t>Check</a:t>
            </a:r>
          </a:p>
          <a:p>
            <a:pPr lvl="1"/>
            <a:r>
              <a:rPr lang="de-CH" dirty="0"/>
              <a:t>Act</a:t>
            </a:r>
          </a:p>
          <a:p>
            <a:pPr lvl="0"/>
            <a:r>
              <a:rPr lang="de-CH" dirty="0"/>
              <a:t>Zusammenfassung und Reflektion</a:t>
            </a:r>
          </a:p>
          <a:p>
            <a:pPr lvl="1"/>
            <a:r>
              <a:rPr lang="de-CH" dirty="0"/>
              <a:t>Erkenntnisse aus der Bearbeitung der Fallstudie;</a:t>
            </a:r>
          </a:p>
          <a:p>
            <a:pPr lvl="1"/>
            <a:r>
              <a:rPr lang="de-CH" dirty="0"/>
              <a:t>Persönliche Schlussfolgerungen aus dem Bearbeitungsprozess.</a:t>
            </a:r>
          </a:p>
          <a:p>
            <a:pPr lvl="0"/>
            <a:r>
              <a:rPr lang="de-CH" dirty="0"/>
              <a:t>Verzeichnisse (Literatur-, Abbildungs- und Tabellenverzeichnis)</a:t>
            </a:r>
          </a:p>
          <a:p>
            <a:pPr lvl="0"/>
            <a:r>
              <a:rPr lang="de-CH" dirty="0"/>
              <a:t>Eigenständigkeitserklärung </a:t>
            </a:r>
          </a:p>
          <a:p>
            <a:pPr lvl="0"/>
            <a:r>
              <a:rPr lang="de-CH" dirty="0"/>
              <a:t>Anhang </a:t>
            </a:r>
          </a:p>
        </p:txBody>
      </p:sp>
    </p:spTree>
    <p:extLst>
      <p:ext uri="{BB962C8B-B14F-4D97-AF65-F5344CB8AC3E}">
        <p14:creationId xmlns:p14="http://schemas.microsoft.com/office/powerpoint/2010/main" val="288081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Schritt 1: Planen</a:t>
            </a:r>
          </a:p>
        </p:txBody>
      </p:sp>
      <p:sp>
        <p:nvSpPr>
          <p:cNvPr id="3" name="Inhaltsplatzhalter 2"/>
          <p:cNvSpPr>
            <a:spLocks noGrp="1"/>
          </p:cNvSpPr>
          <p:nvPr>
            <p:ph idx="1"/>
          </p:nvPr>
        </p:nvSpPr>
        <p:spPr>
          <a:xfrm>
            <a:off x="838800" y="2340000"/>
            <a:ext cx="10515600" cy="4219795"/>
          </a:xfrm>
        </p:spPr>
        <p:txBody>
          <a:bodyPr>
            <a:normAutofit fontScale="77500" lnSpcReduction="20000"/>
          </a:bodyPr>
          <a:lstStyle/>
          <a:p>
            <a:pPr marL="0" indent="0">
              <a:buNone/>
            </a:pPr>
            <a:r>
              <a:rPr lang="de-CH" dirty="0"/>
              <a:t>Hier werden das Thema/Problem und der Ist-Zustand beschrieben sowie die Ursachen des Problems analysiert. Ausserdem wird der Ziel-Zustand formuliert. Zudem werden Messgrössen für das Erreichen des Ziel-Zustands definiert.</a:t>
            </a:r>
            <a:br>
              <a:rPr lang="de-CH" dirty="0"/>
            </a:br>
            <a:endParaRPr lang="de-CH" dirty="0"/>
          </a:p>
          <a:p>
            <a:pPr marL="0" indent="0">
              <a:buNone/>
            </a:pPr>
            <a:r>
              <a:rPr lang="de-CH" b="1" dirty="0"/>
              <a:t>Inhaltliche Hinweise:</a:t>
            </a:r>
          </a:p>
          <a:p>
            <a:pPr lvl="0"/>
            <a:r>
              <a:rPr lang="de-CH" dirty="0"/>
              <a:t>Beschreibung der Praxis, der Mitarbeiterinnen sowie der Ausgangslage</a:t>
            </a:r>
          </a:p>
          <a:p>
            <a:pPr lvl="0"/>
            <a:r>
              <a:rPr lang="de-CH" dirty="0"/>
              <a:t>Analyse der Ist-Situation: Beschreibung des Themas/Problems, Sammlung von Informationen, Ursachen und Einflussfaktoren </a:t>
            </a:r>
          </a:p>
          <a:p>
            <a:pPr lvl="0"/>
            <a:r>
              <a:rPr lang="de-CH" dirty="0"/>
              <a:t>Formulierung von Zielsetzungen (Soll Situation)</a:t>
            </a:r>
          </a:p>
          <a:p>
            <a:pPr lvl="0"/>
            <a:r>
              <a:rPr lang="de-CH" dirty="0"/>
              <a:t>Handlungsleitende Überlegungen </a:t>
            </a:r>
          </a:p>
          <a:p>
            <a:pPr lvl="0"/>
            <a:r>
              <a:rPr lang="de-CH" dirty="0"/>
              <a:t>Formulieren der theoretischen Ressourcen, welche für das Projekt wichtig sind</a:t>
            </a:r>
          </a:p>
          <a:p>
            <a:pPr lvl="0"/>
            <a:r>
              <a:rPr lang="de-CH" dirty="0"/>
              <a:t>konkrete, begründete Projektentscheidung</a:t>
            </a:r>
          </a:p>
          <a:p>
            <a:pPr lvl="0"/>
            <a:r>
              <a:rPr lang="de-CH" dirty="0"/>
              <a:t>Entwickeln eines konkreten, strukturierten Aktionsplans </a:t>
            </a:r>
          </a:p>
          <a:p>
            <a:endParaRPr lang="de-CH" dirty="0"/>
          </a:p>
          <a:p>
            <a:pPr marL="0" indent="0" defTabSz="738188">
              <a:buNone/>
            </a:pPr>
            <a:endParaRPr lang="de-CH" sz="1900" dirty="0">
              <a:solidFill>
                <a:srgbClr val="FF0000"/>
              </a:solidFill>
            </a:endParaRPr>
          </a:p>
        </p:txBody>
      </p:sp>
      <p:sp>
        <p:nvSpPr>
          <p:cNvPr id="6" name="Textfeld 5">
            <a:extLst>
              <a:ext uri="{FF2B5EF4-FFF2-40B4-BE49-F238E27FC236}">
                <a16:creationId xmlns:a16="http://schemas.microsoft.com/office/drawing/2014/main" id="{FEBBE60F-1D9A-48D5-9B72-C66E2A6DAD6E}"/>
              </a:ext>
            </a:extLst>
          </p:cNvPr>
          <p:cNvSpPr txBox="1"/>
          <p:nvPr/>
        </p:nvSpPr>
        <p:spPr>
          <a:xfrm rot="20760903">
            <a:off x="7689051" y="647003"/>
            <a:ext cx="4389492" cy="1200329"/>
          </a:xfrm>
          <a:prstGeom prst="rect">
            <a:avLst/>
          </a:prstGeom>
          <a:noFill/>
          <a:ln>
            <a:solidFill>
              <a:srgbClr val="FF0000"/>
            </a:solidFill>
          </a:ln>
        </p:spPr>
        <p:txBody>
          <a:bodyPr wrap="square" rtlCol="0">
            <a:spAutoFit/>
          </a:bodyPr>
          <a:lstStyle/>
          <a:p>
            <a:pPr defTabSz="738188"/>
            <a:r>
              <a:rPr lang="de-CH" dirty="0">
                <a:solidFill>
                  <a:srgbClr val="FF0000"/>
                </a:solidFill>
              </a:rPr>
              <a:t>Bitte beachten Sie, dass diese Hinweise aus der Wegleitung zu den Prüfungsteilen keine vorgegebenen Untertitel sind! </a:t>
            </a:r>
          </a:p>
          <a:p>
            <a:pPr defTabSz="738188"/>
            <a:r>
              <a:rPr lang="de-CH" dirty="0">
                <a:solidFill>
                  <a:srgbClr val="FF0000"/>
                </a:solidFill>
              </a:rPr>
              <a:t>Gilt für alle PDCA Schritte.</a:t>
            </a:r>
            <a:endParaRPr lang="de-CH" dirty="0"/>
          </a:p>
        </p:txBody>
      </p:sp>
    </p:spTree>
    <p:extLst>
      <p:ext uri="{BB962C8B-B14F-4D97-AF65-F5344CB8AC3E}">
        <p14:creationId xmlns:p14="http://schemas.microsoft.com/office/powerpoint/2010/main" val="4227801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Schritt 2: </a:t>
            </a:r>
            <a:r>
              <a:rPr lang="de-CH" sz="4000" dirty="0"/>
              <a:t>Ausführen</a:t>
            </a:r>
          </a:p>
        </p:txBody>
      </p:sp>
      <p:sp>
        <p:nvSpPr>
          <p:cNvPr id="3" name="Inhaltsplatzhalter 2"/>
          <p:cNvSpPr>
            <a:spLocks noGrp="1"/>
          </p:cNvSpPr>
          <p:nvPr>
            <p:ph idx="1"/>
          </p:nvPr>
        </p:nvSpPr>
        <p:spPr/>
        <p:txBody>
          <a:bodyPr>
            <a:normAutofit fontScale="92500" lnSpcReduction="20000"/>
          </a:bodyPr>
          <a:lstStyle/>
          <a:p>
            <a:pPr marL="0" indent="0">
              <a:buNone/>
            </a:pPr>
            <a:r>
              <a:rPr lang="de-CH" dirty="0"/>
              <a:t>Hier werden das «Tun» und die konkreten Massnahmen zum Erreichen des Ziel-Zustands beschrieben.</a:t>
            </a:r>
          </a:p>
          <a:p>
            <a:pPr marL="0" indent="0">
              <a:buNone/>
            </a:pPr>
            <a:endParaRPr lang="de-CH" dirty="0"/>
          </a:p>
          <a:p>
            <a:pPr marL="0" indent="0">
              <a:buNone/>
            </a:pPr>
            <a:r>
              <a:rPr lang="de-CH" b="1" dirty="0"/>
              <a:t>Inhaltliche Hinweise:</a:t>
            </a:r>
          </a:p>
          <a:p>
            <a:pPr lvl="0"/>
            <a:r>
              <a:rPr lang="de-CH" dirty="0"/>
              <a:t>Strukturierte und begründete Umsetzung des Plans in die Praxis</a:t>
            </a:r>
          </a:p>
          <a:p>
            <a:pPr lvl="0"/>
            <a:r>
              <a:rPr lang="de-CH" dirty="0"/>
              <a:t>Vorgehen in der Situation und wichtige Verhaltensregeln</a:t>
            </a:r>
          </a:p>
          <a:p>
            <a:pPr lvl="0"/>
            <a:r>
              <a:rPr lang="de-CH" dirty="0"/>
              <a:t>Dokumentieren der Beobachtungen und des Umsetzungsprozesses </a:t>
            </a:r>
          </a:p>
          <a:p>
            <a:pPr lvl="0"/>
            <a:r>
              <a:rPr lang="de-CH" dirty="0"/>
              <a:t>Beschreibung der Instrumente zur Datenerhebung</a:t>
            </a:r>
          </a:p>
          <a:p>
            <a:pPr lvl="0"/>
            <a:r>
              <a:rPr lang="de-CH" dirty="0"/>
              <a:t>Dokumentation der durchgeführten Massnahmen und Ergebnisse</a:t>
            </a:r>
          </a:p>
          <a:p>
            <a:endParaRPr lang="de-CH" dirty="0"/>
          </a:p>
        </p:txBody>
      </p:sp>
    </p:spTree>
    <p:extLst>
      <p:ext uri="{BB962C8B-B14F-4D97-AF65-F5344CB8AC3E}">
        <p14:creationId xmlns:p14="http://schemas.microsoft.com/office/powerpoint/2010/main" val="357695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Schritt 3: Überprüfen</a:t>
            </a:r>
          </a:p>
        </p:txBody>
      </p:sp>
      <p:sp>
        <p:nvSpPr>
          <p:cNvPr id="3" name="Inhaltsplatzhalter 2"/>
          <p:cNvSpPr>
            <a:spLocks noGrp="1"/>
          </p:cNvSpPr>
          <p:nvPr>
            <p:ph idx="1"/>
          </p:nvPr>
        </p:nvSpPr>
        <p:spPr/>
        <p:txBody>
          <a:bodyPr>
            <a:normAutofit/>
          </a:bodyPr>
          <a:lstStyle/>
          <a:p>
            <a:pPr marL="0" indent="0">
              <a:buNone/>
            </a:pPr>
            <a:r>
              <a:rPr lang="de-CH" sz="2600" dirty="0"/>
              <a:t>Hier werden die beim Umsetzen der Massnahmen gesammelten Erfahrungen sowie erzielten Ergebnisse reflektiert und evaluiert. Bei Bedarf werden die Massnahmen überarbeitet.</a:t>
            </a:r>
          </a:p>
          <a:p>
            <a:pPr marL="0" indent="0">
              <a:buNone/>
            </a:pPr>
            <a:endParaRPr lang="de-CH" sz="2600" dirty="0"/>
          </a:p>
          <a:p>
            <a:pPr marL="0" indent="0">
              <a:buNone/>
            </a:pPr>
            <a:r>
              <a:rPr lang="de-CH" sz="2600" b="1" dirty="0"/>
              <a:t>Inhaltliche Hinweise:</a:t>
            </a:r>
          </a:p>
          <a:p>
            <a:pPr lvl="0"/>
            <a:r>
              <a:rPr lang="de-CH" sz="2600" dirty="0"/>
              <a:t>Analyse und Evaluation der gewonnen Daten und Bewertung der Ergebnisse</a:t>
            </a:r>
          </a:p>
          <a:p>
            <a:pPr lvl="0"/>
            <a:r>
              <a:rPr lang="de-CH" sz="2600" dirty="0"/>
              <a:t>Vergleichen und Überprüfen der ermittelten Daten in Bezug zur Zielsetzung (Ist und Soll Vergleich) der Planungsphase</a:t>
            </a:r>
          </a:p>
          <a:p>
            <a:endParaRPr lang="de-CH" dirty="0"/>
          </a:p>
        </p:txBody>
      </p:sp>
    </p:spTree>
    <p:extLst>
      <p:ext uri="{BB962C8B-B14F-4D97-AF65-F5344CB8AC3E}">
        <p14:creationId xmlns:p14="http://schemas.microsoft.com/office/powerpoint/2010/main" val="116032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Schritt 4: Verbessern</a:t>
            </a:r>
          </a:p>
        </p:txBody>
      </p:sp>
      <p:sp>
        <p:nvSpPr>
          <p:cNvPr id="3" name="Inhaltsplatzhalter 2"/>
          <p:cNvSpPr>
            <a:spLocks noGrp="1"/>
          </p:cNvSpPr>
          <p:nvPr>
            <p:ph idx="1"/>
          </p:nvPr>
        </p:nvSpPr>
        <p:spPr>
          <a:xfrm>
            <a:off x="838200" y="2448000"/>
            <a:ext cx="10515600" cy="3811551"/>
          </a:xfrm>
        </p:spPr>
        <p:txBody>
          <a:bodyPr>
            <a:normAutofit fontScale="77500" lnSpcReduction="20000"/>
          </a:bodyPr>
          <a:lstStyle/>
          <a:p>
            <a:pPr marL="0" indent="0">
              <a:buNone/>
            </a:pPr>
            <a:r>
              <a:rPr lang="de-CH" dirty="0"/>
              <a:t>Hier werden die im Prozess der Themenbearbeitung/Problemlösung gesammelten Erfahrungen evaluiert und hieraus Standards für das künftige Vorgehen ableitet.</a:t>
            </a:r>
          </a:p>
          <a:p>
            <a:pPr marL="0" indent="0">
              <a:buNone/>
            </a:pPr>
            <a:endParaRPr lang="de-CH" dirty="0"/>
          </a:p>
          <a:p>
            <a:pPr marL="0" indent="0">
              <a:buNone/>
            </a:pPr>
            <a:r>
              <a:rPr lang="de-CH" b="1" dirty="0"/>
              <a:t>Inhaltliche Hinweise:</a:t>
            </a:r>
          </a:p>
          <a:p>
            <a:pPr lvl="0"/>
            <a:r>
              <a:rPr lang="de-CH" dirty="0"/>
              <a:t>Ermitteln der Ursachen der Abweichungen zwischen dem gewünschten Ziel und der erzielten Resultate </a:t>
            </a:r>
          </a:p>
          <a:p>
            <a:pPr lvl="0"/>
            <a:r>
              <a:rPr lang="de-CH" dirty="0"/>
              <a:t>Nachvollziehbare Gründe für die Unterschiede oder Diskrepanzen </a:t>
            </a:r>
          </a:p>
          <a:p>
            <a:pPr lvl="0"/>
            <a:r>
              <a:rPr lang="de-CH" dirty="0"/>
              <a:t>Formulieren von neuen Zielen und Bestimmen von Verbesserungsmassnahmen und konkreter Massnahmen oder</a:t>
            </a:r>
          </a:p>
          <a:p>
            <a:pPr lvl="0"/>
            <a:r>
              <a:rPr lang="de-CH" dirty="0"/>
              <a:t>Bei Übereinstimmung von Soll und Ist-Situation: Ergebnisse standardisieren und einführen</a:t>
            </a:r>
          </a:p>
          <a:p>
            <a:pPr lvl="0"/>
            <a:r>
              <a:rPr lang="de-CH" dirty="0"/>
              <a:t>Dokumentieren des Prozesses und des überarbeiteten Plans</a:t>
            </a:r>
          </a:p>
          <a:p>
            <a:endParaRPr lang="de-CH" dirty="0"/>
          </a:p>
        </p:txBody>
      </p:sp>
    </p:spTree>
    <p:extLst>
      <p:ext uri="{BB962C8B-B14F-4D97-AF65-F5344CB8AC3E}">
        <p14:creationId xmlns:p14="http://schemas.microsoft.com/office/powerpoint/2010/main" val="306357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BD98E-E1D9-1F5E-F6B8-854EE3C70760}"/>
              </a:ext>
            </a:extLst>
          </p:cNvPr>
          <p:cNvSpPr>
            <a:spLocks noGrp="1"/>
          </p:cNvSpPr>
          <p:nvPr>
            <p:ph type="title"/>
          </p:nvPr>
        </p:nvSpPr>
        <p:spPr/>
        <p:txBody>
          <a:bodyPr/>
          <a:lstStyle/>
          <a:p>
            <a:r>
              <a:rPr lang="de-DE" dirty="0"/>
              <a:t>Ablauf</a:t>
            </a:r>
          </a:p>
        </p:txBody>
      </p:sp>
      <p:sp>
        <p:nvSpPr>
          <p:cNvPr id="3" name="Inhaltsplatzhalter 2">
            <a:extLst>
              <a:ext uri="{FF2B5EF4-FFF2-40B4-BE49-F238E27FC236}">
                <a16:creationId xmlns:a16="http://schemas.microsoft.com/office/drawing/2014/main" id="{88B5A09D-43B2-53CB-8CEC-540F9E04E9C9}"/>
              </a:ext>
            </a:extLst>
          </p:cNvPr>
          <p:cNvSpPr>
            <a:spLocks noGrp="1"/>
          </p:cNvSpPr>
          <p:nvPr>
            <p:ph idx="1"/>
          </p:nvPr>
        </p:nvSpPr>
        <p:spPr/>
        <p:txBody>
          <a:bodyPr/>
          <a:lstStyle/>
          <a:p>
            <a:pPr marL="514350" indent="-514350">
              <a:buFont typeface="+mj-lt"/>
              <a:buAutoNum type="arabicPeriod"/>
            </a:pPr>
            <a:r>
              <a:rPr lang="de-DE" dirty="0"/>
              <a:t>Allgemeines zur Prüfung / Marianne Schenk</a:t>
            </a:r>
          </a:p>
          <a:p>
            <a:pPr marL="514350" indent="-514350">
              <a:buFont typeface="+mj-lt"/>
              <a:buAutoNum type="arabicPeriod"/>
            </a:pPr>
            <a:r>
              <a:rPr lang="de-DE" dirty="0"/>
              <a:t>Prüfungsorganisation und Termine / Marianne Schenk</a:t>
            </a:r>
          </a:p>
          <a:p>
            <a:pPr marL="514350" indent="-514350">
              <a:buFont typeface="+mj-lt"/>
              <a:buAutoNum type="arabicPeriod"/>
            </a:pPr>
            <a:r>
              <a:rPr lang="de-DE" dirty="0"/>
              <a:t>Schriftliche Prüfung / Marianne Schenk</a:t>
            </a:r>
          </a:p>
          <a:p>
            <a:pPr marL="514350" indent="-514350">
              <a:buFont typeface="+mj-lt"/>
              <a:buAutoNum type="arabicPeriod"/>
            </a:pPr>
            <a:r>
              <a:rPr lang="de-DE" dirty="0"/>
              <a:t>Fallstudie / Clemens Simpson</a:t>
            </a:r>
          </a:p>
          <a:p>
            <a:pPr marL="514350" indent="-514350">
              <a:buFont typeface="+mj-lt"/>
              <a:buAutoNum type="arabicPeriod"/>
            </a:pPr>
            <a:r>
              <a:rPr lang="de-DE" dirty="0"/>
              <a:t>Mündliche Prüfung / Clemens Simpson</a:t>
            </a:r>
          </a:p>
          <a:p>
            <a:pPr marL="514350" indent="-514350">
              <a:buFont typeface="+mj-lt"/>
              <a:buAutoNum type="arabicPeriod"/>
            </a:pPr>
            <a:endParaRPr lang="de-DE" dirty="0"/>
          </a:p>
        </p:txBody>
      </p:sp>
    </p:spTree>
    <p:extLst>
      <p:ext uri="{BB962C8B-B14F-4D97-AF65-F5344CB8AC3E}">
        <p14:creationId xmlns:p14="http://schemas.microsoft.com/office/powerpoint/2010/main" val="263955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600" dirty="0"/>
              <a:t>Zusammenfassung und Reflektion</a:t>
            </a:r>
          </a:p>
        </p:txBody>
      </p:sp>
      <p:sp>
        <p:nvSpPr>
          <p:cNvPr id="3" name="Inhaltsplatzhalter 2"/>
          <p:cNvSpPr>
            <a:spLocks noGrp="1"/>
          </p:cNvSpPr>
          <p:nvPr>
            <p:ph idx="1"/>
          </p:nvPr>
        </p:nvSpPr>
        <p:spPr/>
        <p:txBody>
          <a:bodyPr/>
          <a:lstStyle/>
          <a:p>
            <a:pPr marL="0" indent="0">
              <a:buNone/>
            </a:pPr>
            <a:r>
              <a:rPr lang="de-CH" dirty="0"/>
              <a:t>Zusammenfassung und Reflektion</a:t>
            </a:r>
          </a:p>
          <a:p>
            <a:r>
              <a:rPr lang="de-CH" dirty="0"/>
              <a:t>Erkenntnisse aus der Bearbeitung der Fallstudie;</a:t>
            </a:r>
          </a:p>
          <a:p>
            <a:r>
              <a:rPr lang="de-CH" dirty="0"/>
              <a:t>Persönliche Schlussfolgerungen aus dem Bearbeitungsprozess.</a:t>
            </a:r>
          </a:p>
        </p:txBody>
      </p:sp>
    </p:spTree>
    <p:extLst>
      <p:ext uri="{BB962C8B-B14F-4D97-AF65-F5344CB8AC3E}">
        <p14:creationId xmlns:p14="http://schemas.microsoft.com/office/powerpoint/2010/main" val="371485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Formale Anforderungen</a:t>
            </a:r>
          </a:p>
        </p:txBody>
      </p:sp>
      <p:sp>
        <p:nvSpPr>
          <p:cNvPr id="3" name="Inhaltsplatzhalter 2"/>
          <p:cNvSpPr>
            <a:spLocks noGrp="1"/>
          </p:cNvSpPr>
          <p:nvPr>
            <p:ph idx="1"/>
          </p:nvPr>
        </p:nvSpPr>
        <p:spPr>
          <a:xfrm>
            <a:off x="838200" y="2448000"/>
            <a:ext cx="10515600" cy="4253589"/>
          </a:xfrm>
        </p:spPr>
        <p:txBody>
          <a:bodyPr>
            <a:normAutofit fontScale="85000" lnSpcReduction="20000"/>
          </a:bodyPr>
          <a:lstStyle/>
          <a:p>
            <a:pPr lvl="0"/>
            <a:r>
              <a:rPr lang="de-CH" dirty="0"/>
              <a:t>15-20 Seiten, Papierformat A4, Schrift Arial 11, </a:t>
            </a:r>
            <a:r>
              <a:rPr lang="de-CH" b="1" dirty="0"/>
              <a:t>37`500</a:t>
            </a:r>
            <a:r>
              <a:rPr lang="de-CH" dirty="0"/>
              <a:t> bis </a:t>
            </a:r>
            <a:r>
              <a:rPr lang="de-CH" b="1" dirty="0"/>
              <a:t>50`000</a:t>
            </a:r>
            <a:r>
              <a:rPr lang="de-CH" dirty="0"/>
              <a:t> Zeichen ohne Leerzeichen; (exklusive Titelblatt, optionales Vorwort, Inhaltsverzeichnis, Quellen- und Bildverzeichnis), </a:t>
            </a:r>
          </a:p>
          <a:p>
            <a:pPr lvl="0"/>
            <a:r>
              <a:rPr lang="de-CH" dirty="0"/>
              <a:t>Übersichtliche Textgliederung; </a:t>
            </a:r>
          </a:p>
          <a:p>
            <a:pPr lvl="0"/>
            <a:r>
              <a:rPr lang="de-CH" dirty="0"/>
              <a:t>Quellenangaben im Text und im Literaturverzeichnis gemäss Vorgaben der </a:t>
            </a:r>
            <a:r>
              <a:rPr lang="de-CH" dirty="0" err="1"/>
              <a:t>odamed</a:t>
            </a:r>
            <a:r>
              <a:rPr lang="de-CH" dirty="0"/>
              <a:t>; </a:t>
            </a:r>
          </a:p>
          <a:p>
            <a:pPr lvl="0"/>
            <a:r>
              <a:rPr lang="de-CH" dirty="0"/>
              <a:t>Upload von folgenden Exemplaren der Fallstudie auf die Online-Cloud der odamed (entsprechend der Anleitung und dem Zugangscode der odamed):</a:t>
            </a:r>
          </a:p>
          <a:p>
            <a:pPr lvl="1"/>
            <a:r>
              <a:rPr lang="de-CH" dirty="0"/>
              <a:t>die Originalarbeit im Wordformat, nicht schreibgeschützt</a:t>
            </a:r>
          </a:p>
          <a:p>
            <a:pPr lvl="1"/>
            <a:r>
              <a:rPr lang="de-CH" dirty="0"/>
              <a:t>ein Exemplar der Originalarbeit im PDF-Format</a:t>
            </a:r>
          </a:p>
          <a:p>
            <a:pPr lvl="1"/>
            <a:r>
              <a:rPr lang="de-CH" dirty="0"/>
              <a:t>eine anonymisierte Kopie im Word-Format (ohne namentliche Hinweise auf Autorin, Autor oder Arztpraxis), nicht schreibgeschützt</a:t>
            </a:r>
          </a:p>
          <a:p>
            <a:pPr lvl="1"/>
            <a:r>
              <a:rPr lang="de-CH" dirty="0"/>
              <a:t>persönlicher Cloud-Link wird zirka 1 Monat vor dem Abgabetermin per Mail zugstellt (Angaben im Prüfungsaufgebot beachten)</a:t>
            </a:r>
          </a:p>
          <a:p>
            <a:pPr lvl="1"/>
            <a:endParaRPr lang="de-CH" dirty="0">
              <a:highlight>
                <a:srgbClr val="FFFF00"/>
              </a:highlight>
            </a:endParaRPr>
          </a:p>
          <a:p>
            <a:pPr lvl="1"/>
            <a:endParaRPr lang="de-CH" dirty="0"/>
          </a:p>
        </p:txBody>
      </p:sp>
    </p:spTree>
    <p:extLst>
      <p:ext uri="{BB962C8B-B14F-4D97-AF65-F5344CB8AC3E}">
        <p14:creationId xmlns:p14="http://schemas.microsoft.com/office/powerpoint/2010/main" val="185709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0843" y="371957"/>
            <a:ext cx="7570414" cy="900000"/>
          </a:xfrm>
        </p:spPr>
        <p:txBody>
          <a:bodyPr/>
          <a:lstStyle/>
          <a:p>
            <a:r>
              <a:rPr lang="de-CH" dirty="0"/>
              <a:t>Hinweise zum Vorgehen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2013009275"/>
              </p:ext>
            </p:extLst>
          </p:nvPr>
        </p:nvGraphicFramePr>
        <p:xfrm>
          <a:off x="669171" y="1605394"/>
          <a:ext cx="10853658" cy="4880649"/>
        </p:xfrm>
        <a:graphic>
          <a:graphicData uri="http://schemas.openxmlformats.org/drawingml/2006/table">
            <a:tbl>
              <a:tblPr firstRow="1" bandRow="1">
                <a:tableStyleId>{5C22544A-7EE6-4342-B048-85BDC9FD1C3A}</a:tableStyleId>
              </a:tblPr>
              <a:tblGrid>
                <a:gridCol w="4294715">
                  <a:extLst>
                    <a:ext uri="{9D8B030D-6E8A-4147-A177-3AD203B41FA5}">
                      <a16:colId xmlns:a16="http://schemas.microsoft.com/office/drawing/2014/main" val="20000"/>
                    </a:ext>
                  </a:extLst>
                </a:gridCol>
                <a:gridCol w="6558943">
                  <a:extLst>
                    <a:ext uri="{9D8B030D-6E8A-4147-A177-3AD203B41FA5}">
                      <a16:colId xmlns:a16="http://schemas.microsoft.com/office/drawing/2014/main" val="20001"/>
                    </a:ext>
                  </a:extLst>
                </a:gridCol>
              </a:tblGrid>
              <a:tr h="663247">
                <a:tc>
                  <a:txBody>
                    <a:bodyPr/>
                    <a:lstStyle/>
                    <a:p>
                      <a:r>
                        <a:rPr lang="de-CH" b="0" dirty="0"/>
                        <a:t>Wahl</a:t>
                      </a:r>
                      <a:r>
                        <a:rPr lang="de-CH" b="0" baseline="0" dirty="0"/>
                        <a:t> des Themas</a:t>
                      </a:r>
                      <a:endParaRPr lang="de-CH" b="0" dirty="0"/>
                    </a:p>
                  </a:txBody>
                  <a:tcPr/>
                </a:tc>
                <a:tc>
                  <a:txBody>
                    <a:bodyPr/>
                    <a:lstStyle/>
                    <a:p>
                      <a:pPr marL="285750" indent="-285750">
                        <a:buFont typeface="Arial" panose="020B0604020202020204" pitchFamily="34" charset="0"/>
                        <a:buChar char="•"/>
                      </a:pPr>
                      <a:r>
                        <a:rPr lang="de-CH" b="0" dirty="0"/>
                        <a:t>Erfahrungen, Aufgaben im Praxisfeld</a:t>
                      </a:r>
                    </a:p>
                    <a:p>
                      <a:pPr marL="285750" indent="-285750">
                        <a:buFont typeface="Arial" panose="020B0604020202020204" pitchFamily="34" charset="0"/>
                        <a:buChar char="•"/>
                      </a:pPr>
                      <a:r>
                        <a:rPr lang="de-CH" b="0" dirty="0"/>
                        <a:t>Interesse,</a:t>
                      </a:r>
                      <a:r>
                        <a:rPr lang="de-CH" b="0" baseline="0" dirty="0"/>
                        <a:t> Neugier</a:t>
                      </a:r>
                      <a:endParaRPr lang="de-CH" b="0" dirty="0"/>
                    </a:p>
                  </a:txBody>
                  <a:tcPr/>
                </a:tc>
                <a:extLst>
                  <a:ext uri="{0D108BD9-81ED-4DB2-BD59-A6C34878D82A}">
                    <a16:rowId xmlns:a16="http://schemas.microsoft.com/office/drawing/2014/main" val="10000"/>
                  </a:ext>
                </a:extLst>
              </a:tr>
              <a:tr h="840653">
                <a:tc>
                  <a:txBody>
                    <a:bodyPr/>
                    <a:lstStyle/>
                    <a:p>
                      <a:r>
                        <a:rPr lang="de-CH" dirty="0"/>
                        <a:t>Einarbeiten, Recherchieren, Brainstorming</a:t>
                      </a:r>
                    </a:p>
                  </a:txBody>
                  <a:tcPr/>
                </a:tc>
                <a:tc>
                  <a:txBody>
                    <a:bodyPr/>
                    <a:lstStyle/>
                    <a:p>
                      <a:pPr marL="285750" indent="-285750">
                        <a:buFont typeface="Arial" panose="020B0604020202020204" pitchFamily="34" charset="0"/>
                        <a:buChar char="•"/>
                      </a:pPr>
                      <a:r>
                        <a:rPr lang="de-CH" dirty="0"/>
                        <a:t>Mögliche Schwerpunkte</a:t>
                      </a:r>
                    </a:p>
                    <a:p>
                      <a:pPr marL="285750" indent="-285750">
                        <a:buFont typeface="Arial" panose="020B0604020202020204" pitchFamily="34" charset="0"/>
                        <a:buChar char="•"/>
                      </a:pPr>
                      <a:r>
                        <a:rPr lang="de-CH" dirty="0"/>
                        <a:t>Literatur sichten, Bezüge herstellen</a:t>
                      </a:r>
                    </a:p>
                    <a:p>
                      <a:pPr marL="285750" indent="-285750">
                        <a:buFont typeface="Arial" panose="020B0604020202020204" pitchFamily="34" charset="0"/>
                        <a:buChar char="•"/>
                      </a:pPr>
                      <a:r>
                        <a:rPr lang="de-CH" dirty="0"/>
                        <a:t>Ziele</a:t>
                      </a:r>
                      <a:r>
                        <a:rPr lang="de-CH" baseline="0" dirty="0"/>
                        <a:t> durchdenken etc.</a:t>
                      </a:r>
                      <a:endParaRPr lang="de-CH" dirty="0"/>
                    </a:p>
                  </a:txBody>
                  <a:tcPr/>
                </a:tc>
                <a:extLst>
                  <a:ext uri="{0D108BD9-81ED-4DB2-BD59-A6C34878D82A}">
                    <a16:rowId xmlns:a16="http://schemas.microsoft.com/office/drawing/2014/main" val="10001"/>
                  </a:ext>
                </a:extLst>
              </a:tr>
              <a:tr h="1199882">
                <a:tc>
                  <a:txBody>
                    <a:bodyPr/>
                    <a:lstStyle/>
                    <a:p>
                      <a:r>
                        <a:rPr lang="de-CH" dirty="0"/>
                        <a:t>Disposition</a:t>
                      </a:r>
                    </a:p>
                  </a:txBody>
                  <a:tcPr/>
                </a:tc>
                <a:tc>
                  <a:txBody>
                    <a:bodyPr/>
                    <a:lstStyle/>
                    <a:p>
                      <a:pPr marL="285750" indent="-285750">
                        <a:buFont typeface="Arial" panose="020B0604020202020204" pitchFamily="34" charset="0"/>
                        <a:buChar char="•"/>
                      </a:pPr>
                      <a:r>
                        <a:rPr lang="de-CH" dirty="0"/>
                        <a:t>Ordnungsstruktur</a:t>
                      </a:r>
                    </a:p>
                    <a:p>
                      <a:pPr marL="285750" indent="-285750">
                        <a:buFont typeface="Arial" panose="020B0604020202020204" pitchFamily="34" charset="0"/>
                        <a:buChar char="•"/>
                      </a:pPr>
                      <a:r>
                        <a:rPr lang="de-CH" dirty="0"/>
                        <a:t>Ziele, Schwerpunkte</a:t>
                      </a:r>
                      <a:r>
                        <a:rPr lang="de-CH" baseline="0" dirty="0"/>
                        <a:t> der Kapitel</a:t>
                      </a:r>
                    </a:p>
                    <a:p>
                      <a:pPr marL="285750" indent="-285750">
                        <a:buFont typeface="Arial" panose="020B0604020202020204" pitchFamily="34" charset="0"/>
                        <a:buChar char="•"/>
                      </a:pPr>
                      <a:r>
                        <a:rPr lang="de-CH" baseline="0" dirty="0"/>
                        <a:t>Zeitplan</a:t>
                      </a:r>
                    </a:p>
                    <a:p>
                      <a:pPr marL="285750" indent="-285750">
                        <a:buFont typeface="Arial" panose="020B0604020202020204" pitchFamily="34" charset="0"/>
                        <a:buChar char="•"/>
                      </a:pPr>
                      <a:r>
                        <a:rPr lang="de-CH" baseline="0" dirty="0"/>
                        <a:t>Noch offene Fragen evtl. mit Mentor/in besprechen</a:t>
                      </a:r>
                    </a:p>
                  </a:txBody>
                  <a:tcPr/>
                </a:tc>
                <a:extLst>
                  <a:ext uri="{0D108BD9-81ED-4DB2-BD59-A6C34878D82A}">
                    <a16:rowId xmlns:a16="http://schemas.microsoft.com/office/drawing/2014/main" val="10002"/>
                  </a:ext>
                </a:extLst>
              </a:tr>
              <a:tr h="914400">
                <a:tc>
                  <a:txBody>
                    <a:bodyPr/>
                    <a:lstStyle/>
                    <a:p>
                      <a:r>
                        <a:rPr lang="de-CH" dirty="0"/>
                        <a:t>Schreiben</a:t>
                      </a:r>
                    </a:p>
                  </a:txBody>
                  <a:tcPr/>
                </a:tc>
                <a:tc>
                  <a:txBody>
                    <a:bodyPr/>
                    <a:lstStyle/>
                    <a:p>
                      <a:pPr marL="285750" indent="-285750">
                        <a:buFont typeface="Arial" panose="020B0604020202020204" pitchFamily="34" charset="0"/>
                        <a:buChar char="•"/>
                      </a:pPr>
                      <a:r>
                        <a:rPr lang="de-CH" dirty="0"/>
                        <a:t>Klare Gliederung</a:t>
                      </a:r>
                    </a:p>
                    <a:p>
                      <a:pPr marL="285750" indent="-285750">
                        <a:buFont typeface="Arial" panose="020B0604020202020204" pitchFamily="34" charset="0"/>
                        <a:buChar char="•"/>
                      </a:pPr>
                      <a:r>
                        <a:rPr lang="de-CH" dirty="0"/>
                        <a:t>Übergänge formulieren</a:t>
                      </a:r>
                    </a:p>
                    <a:p>
                      <a:pPr marL="285750" indent="-285750">
                        <a:buFont typeface="Arial" panose="020B0604020202020204" pitchFamily="34" charset="0"/>
                        <a:buChar char="•"/>
                      </a:pPr>
                      <a:r>
                        <a:rPr lang="de-CH" dirty="0"/>
                        <a:t>Quellen nicht verlieren</a:t>
                      </a:r>
                    </a:p>
                  </a:txBody>
                  <a:tcPr/>
                </a:tc>
                <a:extLst>
                  <a:ext uri="{0D108BD9-81ED-4DB2-BD59-A6C34878D82A}">
                    <a16:rowId xmlns:a16="http://schemas.microsoft.com/office/drawing/2014/main" val="10003"/>
                  </a:ext>
                </a:extLst>
              </a:tr>
              <a:tr h="1124178">
                <a:tc>
                  <a:txBody>
                    <a:bodyPr/>
                    <a:lstStyle/>
                    <a:p>
                      <a:r>
                        <a:rPr lang="de-CH" dirty="0"/>
                        <a:t>Fertigstellen, Redigieren</a:t>
                      </a:r>
                    </a:p>
                  </a:txBody>
                  <a:tcPr/>
                </a:tc>
                <a:tc>
                  <a:txBody>
                    <a:bodyPr/>
                    <a:lstStyle/>
                    <a:p>
                      <a:pPr marL="285750" indent="-285750">
                        <a:buFont typeface="Arial" panose="020B0604020202020204" pitchFamily="34" charset="0"/>
                        <a:buChar char="•"/>
                      </a:pPr>
                      <a:r>
                        <a:rPr lang="de-CH" dirty="0"/>
                        <a:t>Prüfen von Inhalten, Struktur</a:t>
                      </a:r>
                    </a:p>
                    <a:p>
                      <a:pPr marL="285750" indent="-285750">
                        <a:buFont typeface="Arial" panose="020B0604020202020204" pitchFamily="34" charset="0"/>
                        <a:buChar char="•"/>
                      </a:pPr>
                      <a:r>
                        <a:rPr lang="de-CH" dirty="0"/>
                        <a:t>Korrekturen</a:t>
                      </a:r>
                    </a:p>
                    <a:p>
                      <a:pPr marL="285750" indent="-285750">
                        <a:buFont typeface="Arial" panose="020B0604020202020204" pitchFamily="34" charset="0"/>
                        <a:buChar char="•"/>
                      </a:pPr>
                      <a:r>
                        <a:rPr lang="de-CH" dirty="0"/>
                        <a:t>Fremdlesen lassen</a:t>
                      </a:r>
                    </a:p>
                    <a:p>
                      <a:pPr marL="285750" indent="-285750">
                        <a:buFont typeface="Arial" panose="020B0604020202020204" pitchFamily="34" charset="0"/>
                        <a:buChar char="•"/>
                      </a:pPr>
                      <a:r>
                        <a:rPr lang="de-CH" dirty="0"/>
                        <a:t>Abschlussredaktion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2213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8019E-97B5-3209-FB2B-246E5BE69FAA}"/>
              </a:ext>
            </a:extLst>
          </p:cNvPr>
          <p:cNvSpPr>
            <a:spLocks noGrp="1"/>
          </p:cNvSpPr>
          <p:nvPr>
            <p:ph type="title"/>
          </p:nvPr>
        </p:nvSpPr>
        <p:spPr>
          <a:xfrm>
            <a:off x="838800" y="1367999"/>
            <a:ext cx="10515600" cy="1205867"/>
          </a:xfrm>
        </p:spPr>
        <p:txBody>
          <a:bodyPr>
            <a:noAutofit/>
          </a:bodyPr>
          <a:lstStyle/>
          <a:p>
            <a:r>
              <a:rPr lang="de-DE" sz="4000" dirty="0"/>
              <a:t>Mögliche Begleitung bei der Erarbeitung der Fallstudie</a:t>
            </a:r>
          </a:p>
        </p:txBody>
      </p:sp>
      <p:sp>
        <p:nvSpPr>
          <p:cNvPr id="3" name="Inhaltsplatzhalter 2">
            <a:extLst>
              <a:ext uri="{FF2B5EF4-FFF2-40B4-BE49-F238E27FC236}">
                <a16:creationId xmlns:a16="http://schemas.microsoft.com/office/drawing/2014/main" id="{645C6D14-C0BD-71F4-5811-2D111C3FCD8E}"/>
              </a:ext>
            </a:extLst>
          </p:cNvPr>
          <p:cNvSpPr>
            <a:spLocks noGrp="1"/>
          </p:cNvSpPr>
          <p:nvPr>
            <p:ph idx="1"/>
          </p:nvPr>
        </p:nvSpPr>
        <p:spPr>
          <a:xfrm>
            <a:off x="838200" y="2566531"/>
            <a:ext cx="10515600" cy="3811551"/>
          </a:xfrm>
        </p:spPr>
        <p:txBody>
          <a:bodyPr>
            <a:normAutofit/>
          </a:bodyPr>
          <a:lstStyle/>
          <a:p>
            <a:r>
              <a:rPr lang="de-DE" dirty="0"/>
              <a:t>Unterstützung für die Kandidatin / den Kandidaten in der Phase der Erarbeitung der Fallstudie</a:t>
            </a:r>
          </a:p>
          <a:p>
            <a:r>
              <a:rPr lang="de-DE" dirty="0"/>
              <a:t>verfügt über Erfahrung in der Erarbeitung schriftlicher Arbeiten (Tertiär-Stufe: Höhere Berufsbildung, HF, FH oder Uni)</a:t>
            </a:r>
          </a:p>
          <a:p>
            <a:r>
              <a:rPr lang="de-DE" dirty="0"/>
              <a:t>Themen: </a:t>
            </a:r>
          </a:p>
          <a:p>
            <a:pPr lvl="1"/>
            <a:r>
              <a:rPr lang="de-DE" dirty="0"/>
              <a:t>Gestaltung</a:t>
            </a:r>
          </a:p>
          <a:p>
            <a:pPr lvl="1"/>
            <a:r>
              <a:rPr lang="de-DE" dirty="0"/>
              <a:t>inhaltliche Fragestellungen</a:t>
            </a:r>
          </a:p>
          <a:p>
            <a:pPr lvl="1"/>
            <a:r>
              <a:rPr lang="de-DE" dirty="0"/>
              <a:t>Suche von Fachliteratur</a:t>
            </a:r>
          </a:p>
        </p:txBody>
      </p:sp>
    </p:spTree>
    <p:extLst>
      <p:ext uri="{BB962C8B-B14F-4D97-AF65-F5344CB8AC3E}">
        <p14:creationId xmlns:p14="http://schemas.microsoft.com/office/powerpoint/2010/main" val="3440998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8019E-97B5-3209-FB2B-246E5BE69FAA}"/>
              </a:ext>
            </a:extLst>
          </p:cNvPr>
          <p:cNvSpPr>
            <a:spLocks noGrp="1"/>
          </p:cNvSpPr>
          <p:nvPr>
            <p:ph type="title"/>
          </p:nvPr>
        </p:nvSpPr>
        <p:spPr>
          <a:xfrm>
            <a:off x="838799" y="1368000"/>
            <a:ext cx="10964179" cy="900000"/>
          </a:xfrm>
        </p:spPr>
        <p:txBody>
          <a:bodyPr/>
          <a:lstStyle/>
          <a:p>
            <a:r>
              <a:rPr lang="de-DE" dirty="0"/>
              <a:t>Optional Inanspruchnahme Mentoring</a:t>
            </a:r>
          </a:p>
        </p:txBody>
      </p:sp>
      <p:sp>
        <p:nvSpPr>
          <p:cNvPr id="3" name="Inhaltsplatzhalter 2">
            <a:extLst>
              <a:ext uri="{FF2B5EF4-FFF2-40B4-BE49-F238E27FC236}">
                <a16:creationId xmlns:a16="http://schemas.microsoft.com/office/drawing/2014/main" id="{645C6D14-C0BD-71F4-5811-2D111C3FCD8E}"/>
              </a:ext>
            </a:extLst>
          </p:cNvPr>
          <p:cNvSpPr>
            <a:spLocks noGrp="1"/>
          </p:cNvSpPr>
          <p:nvPr>
            <p:ph idx="1"/>
          </p:nvPr>
        </p:nvSpPr>
        <p:spPr/>
        <p:txBody>
          <a:bodyPr>
            <a:normAutofit/>
          </a:bodyPr>
          <a:lstStyle/>
          <a:p>
            <a:pPr marL="514350" indent="-514350">
              <a:buFont typeface="+mj-lt"/>
              <a:buAutoNum type="arabicPeriod"/>
            </a:pPr>
            <a:r>
              <a:rPr lang="de-DE" dirty="0"/>
              <a:t>Versand Liste der Mentor/innen mit Aufgebot </a:t>
            </a:r>
          </a:p>
          <a:p>
            <a:pPr marL="514350" indent="-514350">
              <a:buFont typeface="+mj-lt"/>
              <a:buAutoNum type="arabicPeriod"/>
            </a:pPr>
            <a:r>
              <a:rPr lang="de-DE" dirty="0"/>
              <a:t>Kontaktaufnahme Mentor/in durch Kandidat/in</a:t>
            </a:r>
          </a:p>
          <a:p>
            <a:pPr marL="514350" indent="-514350">
              <a:buFont typeface="+mj-lt"/>
              <a:buAutoNum type="arabicPeriod"/>
            </a:pPr>
            <a:r>
              <a:rPr lang="de-DE" dirty="0"/>
              <a:t>Unterstützung bis Abgabe Fallstudie telefonisch oder per Mail</a:t>
            </a:r>
          </a:p>
          <a:p>
            <a:pPr marL="514350" indent="-514350">
              <a:buFont typeface="+mj-lt"/>
              <a:buAutoNum type="arabicPeriod"/>
            </a:pPr>
            <a:r>
              <a:rPr lang="de-DE" dirty="0"/>
              <a:t>Abrechnung der Leistungen nach Aufwand pro Kandidat/in:</a:t>
            </a:r>
          </a:p>
          <a:p>
            <a:pPr lvl="1"/>
            <a:r>
              <a:rPr lang="de-DE" dirty="0"/>
              <a:t>CHF 125.00 / Stunde</a:t>
            </a:r>
          </a:p>
          <a:p>
            <a:pPr lvl="1"/>
            <a:r>
              <a:rPr lang="de-DE" dirty="0"/>
              <a:t>Mentor/in rechnet die erbrachten Leistungen gegenüber Odamed getrennt nach Kandidat/in ab</a:t>
            </a:r>
          </a:p>
          <a:p>
            <a:pPr lvl="1"/>
            <a:r>
              <a:rPr lang="de-DE" dirty="0"/>
              <a:t>Odamed verrechnet die Entschädigungen an die Kandidat/in weiter</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Tree>
    <p:extLst>
      <p:ext uri="{BB962C8B-B14F-4D97-AF65-F5344CB8AC3E}">
        <p14:creationId xmlns:p14="http://schemas.microsoft.com/office/powerpoint/2010/main" val="2809880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Bewertung</a:t>
            </a:r>
          </a:p>
        </p:txBody>
      </p:sp>
      <p:sp>
        <p:nvSpPr>
          <p:cNvPr id="3" name="Inhaltsplatzhalter 2"/>
          <p:cNvSpPr>
            <a:spLocks noGrp="1"/>
          </p:cNvSpPr>
          <p:nvPr>
            <p:ph idx="1"/>
          </p:nvPr>
        </p:nvSpPr>
        <p:spPr/>
        <p:txBody>
          <a:bodyPr/>
          <a:lstStyle/>
          <a:p>
            <a:r>
              <a:rPr lang="de-CH" dirty="0"/>
              <a:t>Nicht termingerecht eingereichte Fallstudien werden mit der Note 1 bewertet. </a:t>
            </a:r>
          </a:p>
          <a:p>
            <a:r>
              <a:rPr lang="de-CH" dirty="0"/>
              <a:t>Begründete Gesuche um Fristverlängerung sind vor Ablauf der Einreichungsfrist zu stellen.</a:t>
            </a:r>
          </a:p>
          <a:p>
            <a:r>
              <a:rPr lang="de-CH" dirty="0"/>
              <a:t>Die Kriterien zur Beurteilung der Fallstudie gelten gemäss Beurteilungsblatt zur Fallstudie.</a:t>
            </a:r>
          </a:p>
        </p:txBody>
      </p:sp>
      <p:sp>
        <p:nvSpPr>
          <p:cNvPr id="4" name="Fußzeilenplatzhalter 3"/>
          <p:cNvSpPr>
            <a:spLocks noGrp="1"/>
          </p:cNvSpPr>
          <p:nvPr>
            <p:ph type="ftr" sz="quarter" idx="12"/>
          </p:nvPr>
        </p:nvSpPr>
        <p:spPr/>
        <p:txBody>
          <a:bodyPr/>
          <a:lstStyle/>
          <a:p>
            <a:r>
              <a:rPr lang="de-CH" dirty="0" err="1"/>
              <a:t>Odamed</a:t>
            </a:r>
            <a:r>
              <a:rPr lang="de-CH" dirty="0"/>
              <a:t> </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88" y="4725144"/>
            <a:ext cx="2857500" cy="1905000"/>
          </a:xfrm>
          <a:prstGeom prst="rect">
            <a:avLst/>
          </a:prstGeom>
        </p:spPr>
      </p:pic>
    </p:spTree>
    <p:extLst>
      <p:ext uri="{BB962C8B-B14F-4D97-AF65-F5344CB8AC3E}">
        <p14:creationId xmlns:p14="http://schemas.microsoft.com/office/powerpoint/2010/main" val="397968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400" dirty="0"/>
              <a:t>Informationen</a:t>
            </a:r>
            <a:br>
              <a:rPr lang="de-CH" sz="4400" dirty="0"/>
            </a:br>
            <a:r>
              <a:rPr lang="de-CH" sz="4400" dirty="0"/>
              <a:t>Präsentation und Fachgespräch zur Fallstudie</a:t>
            </a:r>
          </a:p>
        </p:txBody>
      </p:sp>
      <p:sp>
        <p:nvSpPr>
          <p:cNvPr id="6" name="Textplatzhalter 5">
            <a:extLst>
              <a:ext uri="{FF2B5EF4-FFF2-40B4-BE49-F238E27FC236}">
                <a16:creationId xmlns:a16="http://schemas.microsoft.com/office/drawing/2014/main" id="{6A4964C8-11AF-8CC8-F88A-623F8AC37FB2}"/>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4232405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4000" dirty="0"/>
              <a:t>Präsenzprüfung: Präsentation der Fallstudie</a:t>
            </a:r>
          </a:p>
        </p:txBody>
      </p:sp>
      <p:sp>
        <p:nvSpPr>
          <p:cNvPr id="3" name="Inhaltsplatzhalter 2"/>
          <p:cNvSpPr>
            <a:spLocks noGrp="1"/>
          </p:cNvSpPr>
          <p:nvPr>
            <p:ph idx="1"/>
          </p:nvPr>
        </p:nvSpPr>
        <p:spPr>
          <a:xfrm>
            <a:off x="838200" y="2448000"/>
            <a:ext cx="10515600" cy="4410000"/>
          </a:xfrm>
        </p:spPr>
        <p:txBody>
          <a:bodyPr>
            <a:normAutofit/>
          </a:bodyPr>
          <a:lstStyle/>
          <a:p>
            <a:pPr marL="0" indent="0">
              <a:buNone/>
            </a:pPr>
            <a:r>
              <a:rPr lang="de-CH" sz="2400" dirty="0"/>
              <a:t>Die Kandidierenden präsentieren die Inhalte der Fallstudie </a:t>
            </a:r>
            <a:r>
              <a:rPr lang="de-CH" sz="2400" dirty="0">
                <a:solidFill>
                  <a:schemeClr val="accent1">
                    <a:lumMod val="75000"/>
                  </a:schemeClr>
                </a:solidFill>
              </a:rPr>
              <a:t>(15 Minuten) </a:t>
            </a:r>
            <a:r>
              <a:rPr lang="de-CH" sz="2400" dirty="0"/>
              <a:t>mit folgender Struktur:</a:t>
            </a:r>
          </a:p>
          <a:p>
            <a:pPr marL="514350" indent="-514350">
              <a:buFont typeface="+mj-lt"/>
              <a:buAutoNum type="alphaLcPeriod"/>
            </a:pPr>
            <a:r>
              <a:rPr lang="de-CH" sz="2400" dirty="0"/>
              <a:t>Übersicht und Einführung in das bearbeitete Thema;</a:t>
            </a:r>
          </a:p>
          <a:p>
            <a:pPr marL="514350" indent="-514350">
              <a:buFont typeface="+mj-lt"/>
              <a:buAutoNum type="alphaLcPeriod"/>
            </a:pPr>
            <a:r>
              <a:rPr lang="de-CH" sz="2400" dirty="0"/>
              <a:t>zentrale Überlegungen und bearbeitete Schwerpunkte der jeweiligen Kapitel;</a:t>
            </a:r>
          </a:p>
          <a:p>
            <a:pPr marL="514350" indent="-514350">
              <a:buFont typeface="+mj-lt"/>
              <a:buAutoNum type="alphaLcPeriod"/>
            </a:pPr>
            <a:r>
              <a:rPr lang="de-CH" sz="2400" dirty="0"/>
              <a:t>fachliche und persönliche Erkenntnisse aus der Fallstudienbearbeitung.</a:t>
            </a:r>
          </a:p>
          <a:p>
            <a:pPr marL="0" indent="0">
              <a:buNone/>
            </a:pPr>
            <a:endParaRPr lang="de-CH" sz="2400" strike="sngStrike" dirty="0"/>
          </a:p>
          <a:p>
            <a:pPr marL="0" indent="0">
              <a:buNone/>
            </a:pPr>
            <a:r>
              <a:rPr lang="de-CH" sz="2400" b="1" dirty="0"/>
              <a:t>Kriterien der Bewertung </a:t>
            </a:r>
          </a:p>
          <a:p>
            <a:pPr marL="0" indent="0">
              <a:buNone/>
            </a:pPr>
            <a:r>
              <a:rPr lang="de-CH" sz="2400" dirty="0"/>
              <a:t>gemäss Beurteilungsblatt Präsentation der Fallstudie</a:t>
            </a:r>
          </a:p>
        </p:txBody>
      </p:sp>
    </p:spTree>
    <p:extLst>
      <p:ext uri="{BB962C8B-B14F-4D97-AF65-F5344CB8AC3E}">
        <p14:creationId xmlns:p14="http://schemas.microsoft.com/office/powerpoint/2010/main" val="256453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4000" dirty="0"/>
              <a:t>Präsentationshinweise</a:t>
            </a:r>
          </a:p>
        </p:txBody>
      </p:sp>
      <p:sp>
        <p:nvSpPr>
          <p:cNvPr id="3" name="Inhaltsplatzhalter 2"/>
          <p:cNvSpPr>
            <a:spLocks noGrp="1"/>
          </p:cNvSpPr>
          <p:nvPr>
            <p:ph idx="1"/>
          </p:nvPr>
        </p:nvSpPr>
        <p:spPr/>
        <p:txBody>
          <a:bodyPr>
            <a:normAutofit/>
          </a:bodyPr>
          <a:lstStyle/>
          <a:p>
            <a:pPr marL="0" indent="0">
              <a:buNone/>
            </a:pPr>
            <a:r>
              <a:rPr lang="de-CH" sz="2400" dirty="0"/>
              <a:t>Zu beachten ist:</a:t>
            </a:r>
          </a:p>
          <a:p>
            <a:r>
              <a:rPr lang="de-CH" sz="2400" dirty="0"/>
              <a:t>Sie geben zwei Exemplare einer schriftlichen Dokumentation (Handout) der Präsentation ab.</a:t>
            </a:r>
          </a:p>
          <a:p>
            <a:r>
              <a:rPr lang="de-CH" sz="2400" dirty="0"/>
              <a:t>Es können keine eigenen Laptops zur Präsentation benützt werden.</a:t>
            </a:r>
          </a:p>
          <a:p>
            <a:r>
              <a:rPr lang="de-CH" sz="2400" dirty="0"/>
              <a:t>Bitte bringen Sie ihre Präsentation auf einem Stick mit. Am Prüfungsort steht ein grosser Touchscreen für die Präsentation zur Verfügung. </a:t>
            </a:r>
          </a:p>
          <a:p>
            <a:r>
              <a:rPr lang="de-CH" sz="2400" dirty="0"/>
              <a:t>Während der Präsentation besteht kein Internetzugang.</a:t>
            </a:r>
          </a:p>
          <a:p>
            <a:endParaRPr lang="de-CH" sz="2400" dirty="0"/>
          </a:p>
        </p:txBody>
      </p:sp>
    </p:spTree>
    <p:extLst>
      <p:ext uri="{BB962C8B-B14F-4D97-AF65-F5344CB8AC3E}">
        <p14:creationId xmlns:p14="http://schemas.microsoft.com/office/powerpoint/2010/main" val="309804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Präsenzprüfung: Fachgespräch</a:t>
            </a:r>
          </a:p>
        </p:txBody>
      </p:sp>
      <p:sp>
        <p:nvSpPr>
          <p:cNvPr id="3" name="Inhaltsplatzhalter 2"/>
          <p:cNvSpPr>
            <a:spLocks noGrp="1"/>
          </p:cNvSpPr>
          <p:nvPr>
            <p:ph idx="1"/>
          </p:nvPr>
        </p:nvSpPr>
        <p:spPr>
          <a:xfrm>
            <a:off x="838200" y="2448000"/>
            <a:ext cx="10515600" cy="4214057"/>
          </a:xfrm>
        </p:spPr>
        <p:txBody>
          <a:bodyPr>
            <a:noAutofit/>
          </a:bodyPr>
          <a:lstStyle/>
          <a:p>
            <a:pPr marL="0" indent="0">
              <a:buNone/>
            </a:pPr>
            <a:r>
              <a:rPr lang="de-CH" sz="1800" dirty="0"/>
              <a:t>Das Fachgespräch </a:t>
            </a:r>
            <a:r>
              <a:rPr lang="de-CH" sz="1800" dirty="0">
                <a:solidFill>
                  <a:schemeClr val="accent1">
                    <a:lumMod val="75000"/>
                  </a:schemeClr>
                </a:solidFill>
              </a:rPr>
              <a:t>(20 Minuten) </a:t>
            </a:r>
            <a:r>
              <a:rPr lang="de-CH" sz="1800" dirty="0"/>
              <a:t>findet im Anschluss an die Präsentation der Fallstudie statt. Das Fachgespräch darf nicht gleich gesetzt werden mit einer mündlichen Prüfung, in der Expertinnen/Experten nur das Wissen der Kandidatinnen und Kandidaten abfragen. </a:t>
            </a:r>
          </a:p>
          <a:p>
            <a:pPr marL="0" indent="0">
              <a:buNone/>
            </a:pPr>
            <a:r>
              <a:rPr lang="de-CH" sz="1800" dirty="0"/>
              <a:t>Die Expertin bzw. der Experte stellen, ausgehend von den in der Fallstudie und der Präsentation vorgestellten Inhalten, vertiefende und weiterführende Fragen. Im Vordergrund stehen praxisorientierte Fragestellungen, die aus der Erfahrung und den theoretischen Erkenntnissen der Kandidatin zu beantworten sind.</a:t>
            </a:r>
          </a:p>
        </p:txBody>
      </p:sp>
    </p:spTree>
    <p:extLst>
      <p:ext uri="{BB962C8B-B14F-4D97-AF65-F5344CB8AC3E}">
        <p14:creationId xmlns:p14="http://schemas.microsoft.com/office/powerpoint/2010/main" val="296647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BD98E-E1D9-1F5E-F6B8-854EE3C70760}"/>
              </a:ext>
            </a:extLst>
          </p:cNvPr>
          <p:cNvSpPr>
            <a:spLocks noGrp="1"/>
          </p:cNvSpPr>
          <p:nvPr>
            <p:ph type="title"/>
          </p:nvPr>
        </p:nvSpPr>
        <p:spPr/>
        <p:txBody>
          <a:bodyPr/>
          <a:lstStyle/>
          <a:p>
            <a:r>
              <a:rPr lang="de-DE" dirty="0"/>
              <a:t>Detaillierte Informationen / Downloads</a:t>
            </a:r>
          </a:p>
        </p:txBody>
      </p:sp>
      <p:sp>
        <p:nvSpPr>
          <p:cNvPr id="3" name="Inhaltsplatzhalter 2">
            <a:extLst>
              <a:ext uri="{FF2B5EF4-FFF2-40B4-BE49-F238E27FC236}">
                <a16:creationId xmlns:a16="http://schemas.microsoft.com/office/drawing/2014/main" id="{88B5A09D-43B2-53CB-8CEC-540F9E04E9C9}"/>
              </a:ext>
            </a:extLst>
          </p:cNvPr>
          <p:cNvSpPr>
            <a:spLocks noGrp="1"/>
          </p:cNvSpPr>
          <p:nvPr>
            <p:ph idx="1"/>
          </p:nvPr>
        </p:nvSpPr>
        <p:spPr>
          <a:xfrm>
            <a:off x="838200" y="2448000"/>
            <a:ext cx="5257800" cy="3811551"/>
          </a:xfrm>
        </p:spPr>
        <p:txBody>
          <a:bodyPr>
            <a:normAutofit/>
          </a:bodyPr>
          <a:lstStyle/>
          <a:p>
            <a:pPr>
              <a:buFont typeface="Symbol" pitchFamily="2" charset="2"/>
              <a:buChar char="-"/>
            </a:pPr>
            <a:r>
              <a:rPr lang="de-CH" sz="2400" dirty="0"/>
              <a:t>Ausschreibung zur Berufsprüfung </a:t>
            </a:r>
          </a:p>
          <a:p>
            <a:pPr>
              <a:buFont typeface="Symbol" pitchFamily="2" charset="2"/>
              <a:buChar char="-"/>
            </a:pPr>
            <a:r>
              <a:rPr lang="de-CH" sz="2400" dirty="0"/>
              <a:t>Anmeldeformular zur Berufsprüfung </a:t>
            </a:r>
          </a:p>
          <a:p>
            <a:pPr>
              <a:buFont typeface="Symbol" pitchFamily="2" charset="2"/>
              <a:buChar char="-"/>
            </a:pPr>
            <a:r>
              <a:rPr lang="de-CH" sz="2400" dirty="0"/>
              <a:t>Prüfungsordnung</a:t>
            </a:r>
          </a:p>
          <a:p>
            <a:pPr>
              <a:buFont typeface="Symbol" pitchFamily="2" charset="2"/>
              <a:buChar char="-"/>
            </a:pPr>
            <a:r>
              <a:rPr lang="de-CH" sz="2400" dirty="0"/>
              <a:t>Wegleitung</a:t>
            </a:r>
          </a:p>
          <a:p>
            <a:pPr>
              <a:buFont typeface="Symbol" pitchFamily="2" charset="2"/>
              <a:buChar char="-"/>
            </a:pPr>
            <a:r>
              <a:rPr lang="de-CH" sz="2400" dirty="0"/>
              <a:t>Anhang zur Wegleitung</a:t>
            </a:r>
          </a:p>
          <a:p>
            <a:pPr>
              <a:buFont typeface="Symbol" pitchFamily="2" charset="2"/>
              <a:buChar char="-"/>
            </a:pPr>
            <a:r>
              <a:rPr lang="de-CH" sz="2400" dirty="0"/>
              <a:t>Wegleitung zu den Prüfungsteilen</a:t>
            </a:r>
          </a:p>
          <a:p>
            <a:pPr>
              <a:buFont typeface="Symbol" pitchFamily="2" charset="2"/>
              <a:buChar char="-"/>
            </a:pPr>
            <a:r>
              <a:rPr lang="de-CH" sz="2400" dirty="0"/>
              <a:t>Gebührentarif</a:t>
            </a:r>
          </a:p>
        </p:txBody>
      </p:sp>
      <p:sp>
        <p:nvSpPr>
          <p:cNvPr id="4" name="Inhaltsplatzhalter 2">
            <a:extLst>
              <a:ext uri="{FF2B5EF4-FFF2-40B4-BE49-F238E27FC236}">
                <a16:creationId xmlns:a16="http://schemas.microsoft.com/office/drawing/2014/main" id="{DC7077DD-472D-CEFA-C88C-F1D7E04DC5BE}"/>
              </a:ext>
            </a:extLst>
          </p:cNvPr>
          <p:cNvSpPr txBox="1">
            <a:spLocks/>
          </p:cNvSpPr>
          <p:nvPr/>
        </p:nvSpPr>
        <p:spPr>
          <a:xfrm>
            <a:off x="6316132" y="2447999"/>
            <a:ext cx="4724401" cy="3811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mbol" pitchFamily="2" charset="2"/>
              <a:buChar char="-"/>
            </a:pPr>
            <a:r>
              <a:rPr lang="de-CH" sz="2400" dirty="0"/>
              <a:t>Beurteilungsblatt Fallstudie</a:t>
            </a:r>
          </a:p>
          <a:p>
            <a:pPr>
              <a:buFont typeface="Symbol" pitchFamily="2" charset="2"/>
              <a:buChar char="-"/>
            </a:pPr>
            <a:r>
              <a:rPr lang="de-CH" sz="2400" dirty="0"/>
              <a:t>Beurteilungsblatt Präsentation der Fallstudie</a:t>
            </a:r>
          </a:p>
          <a:p>
            <a:pPr>
              <a:buFont typeface="Symbol" pitchFamily="2" charset="2"/>
              <a:buChar char="-"/>
            </a:pPr>
            <a:r>
              <a:rPr lang="de-CH" sz="2400" dirty="0"/>
              <a:t>Beurteilungsblatt Fachgespräch zur Fallstudie</a:t>
            </a:r>
          </a:p>
          <a:p>
            <a:pPr>
              <a:buFont typeface="Symbol" pitchFamily="2" charset="2"/>
              <a:buChar char="-"/>
            </a:pPr>
            <a:r>
              <a:rPr lang="de-CH" sz="2400" dirty="0"/>
              <a:t>Merkblatt Quellen korrekt angeben</a:t>
            </a:r>
          </a:p>
          <a:p>
            <a:pPr>
              <a:buFont typeface="Symbol" pitchFamily="2" charset="2"/>
              <a:buChar char="-"/>
            </a:pPr>
            <a:r>
              <a:rPr lang="de-CH" sz="2400" dirty="0"/>
              <a:t>Merkblatt PDCA</a:t>
            </a:r>
          </a:p>
          <a:p>
            <a:pPr>
              <a:buFont typeface="Symbol" pitchFamily="2" charset="2"/>
              <a:buChar char="-"/>
            </a:pPr>
            <a:r>
              <a:rPr lang="de-CH" sz="2400"/>
              <a:t>Vorlage Titelblatt </a:t>
            </a:r>
            <a:endParaRPr lang="de-CH" sz="2400" dirty="0"/>
          </a:p>
        </p:txBody>
      </p:sp>
      <p:sp>
        <p:nvSpPr>
          <p:cNvPr id="5" name="Inhaltsplatzhalter 2">
            <a:extLst>
              <a:ext uri="{FF2B5EF4-FFF2-40B4-BE49-F238E27FC236}">
                <a16:creationId xmlns:a16="http://schemas.microsoft.com/office/drawing/2014/main" id="{7376571E-9AFB-A02D-46CC-A54ED76ABD51}"/>
              </a:ext>
            </a:extLst>
          </p:cNvPr>
          <p:cNvSpPr txBox="1">
            <a:spLocks/>
          </p:cNvSpPr>
          <p:nvPr/>
        </p:nvSpPr>
        <p:spPr>
          <a:xfrm>
            <a:off x="838200" y="5629108"/>
            <a:ext cx="10515600" cy="1260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dirty="0"/>
              <a:t>Download über </a:t>
            </a:r>
          </a:p>
          <a:p>
            <a:pPr marL="0" indent="0">
              <a:buFont typeface="Arial" panose="020B0604020202020204" pitchFamily="34" charset="0"/>
              <a:buNone/>
            </a:pPr>
            <a:r>
              <a:rPr lang="de-CH" dirty="0">
                <a:hlinkClick r:id="rId3"/>
              </a:rPr>
              <a:t>http://www.odamed.ch/dokumentation/fuer-kandidatinnen.html</a:t>
            </a:r>
            <a:endParaRPr lang="de-CH" dirty="0"/>
          </a:p>
        </p:txBody>
      </p:sp>
    </p:spTree>
    <p:extLst>
      <p:ext uri="{BB962C8B-B14F-4D97-AF65-F5344CB8AC3E}">
        <p14:creationId xmlns:p14="http://schemas.microsoft.com/office/powerpoint/2010/main" val="809490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Präsenzprüfung: Fachgespräch</a:t>
            </a:r>
          </a:p>
        </p:txBody>
      </p:sp>
      <p:sp>
        <p:nvSpPr>
          <p:cNvPr id="3" name="Inhaltsplatzhalter 2"/>
          <p:cNvSpPr>
            <a:spLocks noGrp="1"/>
          </p:cNvSpPr>
          <p:nvPr>
            <p:ph idx="1"/>
          </p:nvPr>
        </p:nvSpPr>
        <p:spPr/>
        <p:txBody>
          <a:bodyPr>
            <a:normAutofit lnSpcReduction="10000"/>
          </a:bodyPr>
          <a:lstStyle/>
          <a:p>
            <a:pPr marL="0" indent="0">
              <a:buNone/>
            </a:pPr>
            <a:r>
              <a:rPr lang="de-CH" sz="2000" b="1" dirty="0"/>
              <a:t>Vorteile und Chancen</a:t>
            </a:r>
          </a:p>
          <a:p>
            <a:r>
              <a:rPr lang="de-CH" sz="2000" dirty="0"/>
              <a:t>Flexibilität: Es kann auf die besondere Situation der Kandidatin/des Kandidaten eingegangen werden. Das Fachgespräch nimmt Bezug auf eine Leistung, die der Kandidat/die Kandidatin bereits erbracht hat. </a:t>
            </a:r>
          </a:p>
          <a:p>
            <a:r>
              <a:rPr lang="de-CH" sz="2000" dirty="0"/>
              <a:t>Denkprozesse offen legen: Der Kandidat/die Kandidatin kann darlegen, wie sie/er zu einer bestimmten Aussage kommt, er/sie kann darstellen und begründen. </a:t>
            </a:r>
          </a:p>
          <a:p>
            <a:r>
              <a:rPr lang="de-CH" sz="2000" dirty="0"/>
              <a:t>Ausführlichkeit und Zusammenhänge: Im vorgegebenen Zeitrahmen kann der Kandidat/die Kandidatin einen Sachverhalt mit einer gewissen Ausführlichkeit und in Zusammenhängen darstellen</a:t>
            </a:r>
          </a:p>
          <a:p>
            <a:endParaRPr lang="de-CH" sz="2000" dirty="0">
              <a:highlight>
                <a:srgbClr val="FFFF00"/>
              </a:highlight>
            </a:endParaRPr>
          </a:p>
          <a:p>
            <a:pPr marL="0" indent="0">
              <a:buNone/>
            </a:pPr>
            <a:r>
              <a:rPr lang="de-CH" sz="2000" b="1" dirty="0"/>
              <a:t>Kriterien der Bewertung</a:t>
            </a:r>
          </a:p>
          <a:p>
            <a:r>
              <a:rPr lang="de-CH" sz="2000" dirty="0"/>
              <a:t>gemäss Beurteilungsblatt Fachgespräch zur Fallstudie</a:t>
            </a:r>
          </a:p>
        </p:txBody>
      </p:sp>
    </p:spTree>
    <p:extLst>
      <p:ext uri="{BB962C8B-B14F-4D97-AF65-F5344CB8AC3E}">
        <p14:creationId xmlns:p14="http://schemas.microsoft.com/office/powerpoint/2010/main" val="135126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9051" y="671725"/>
            <a:ext cx="7575620" cy="5514549"/>
          </a:xfrm>
        </p:spPr>
      </p:pic>
    </p:spTree>
    <p:extLst>
      <p:ext uri="{BB962C8B-B14F-4D97-AF65-F5344CB8AC3E}">
        <p14:creationId xmlns:p14="http://schemas.microsoft.com/office/powerpoint/2010/main" val="425113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69E275EB-782F-450E-7EE7-0992FF3C1985}"/>
              </a:ext>
            </a:extLst>
          </p:cNvPr>
          <p:cNvSpPr/>
          <p:nvPr/>
        </p:nvSpPr>
        <p:spPr>
          <a:xfrm>
            <a:off x="4352630" y="5687880"/>
            <a:ext cx="6918350" cy="532800"/>
          </a:xfrm>
          <a:prstGeom prst="rect">
            <a:avLst/>
          </a:prstGeom>
          <a:solidFill>
            <a:schemeClr val="accent1">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01F59F2C-9265-3714-5D73-5C6D8B65C9C5}"/>
              </a:ext>
            </a:extLst>
          </p:cNvPr>
          <p:cNvSpPr/>
          <p:nvPr/>
        </p:nvSpPr>
        <p:spPr>
          <a:xfrm>
            <a:off x="4346255" y="3260723"/>
            <a:ext cx="6918350" cy="532800"/>
          </a:xfrm>
          <a:prstGeom prst="rect">
            <a:avLst/>
          </a:prstGeom>
          <a:solidFill>
            <a:schemeClr val="bg2">
              <a:lumMod val="9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CA47F34D-083C-2897-CF4A-5E343D43B54D}"/>
              </a:ext>
            </a:extLst>
          </p:cNvPr>
          <p:cNvSpPr/>
          <p:nvPr/>
        </p:nvSpPr>
        <p:spPr>
          <a:xfrm>
            <a:off x="4352630" y="3869287"/>
            <a:ext cx="6918350" cy="532800"/>
          </a:xfrm>
          <a:prstGeom prst="rect">
            <a:avLst/>
          </a:prstGeom>
          <a:solidFill>
            <a:schemeClr val="bg2">
              <a:lumMod val="9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E3730ED0-A784-1769-058D-1EF2B8E8F90C}"/>
              </a:ext>
            </a:extLst>
          </p:cNvPr>
          <p:cNvSpPr/>
          <p:nvPr/>
        </p:nvSpPr>
        <p:spPr>
          <a:xfrm>
            <a:off x="4346255" y="4470711"/>
            <a:ext cx="6918350" cy="532800"/>
          </a:xfrm>
          <a:prstGeom prst="rect">
            <a:avLst/>
          </a:prstGeom>
          <a:solidFill>
            <a:schemeClr val="bg2">
              <a:lumMod val="9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96BA77BD-E2AA-2902-01F3-99FCC4421569}"/>
              </a:ext>
            </a:extLst>
          </p:cNvPr>
          <p:cNvSpPr/>
          <p:nvPr/>
        </p:nvSpPr>
        <p:spPr>
          <a:xfrm>
            <a:off x="4346255" y="5082445"/>
            <a:ext cx="6918350" cy="532800"/>
          </a:xfrm>
          <a:prstGeom prst="rect">
            <a:avLst/>
          </a:prstGeom>
          <a:solidFill>
            <a:schemeClr val="accent1">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C6672CB-F680-3BA0-40AE-6A3EA1D449F0}"/>
              </a:ext>
            </a:extLst>
          </p:cNvPr>
          <p:cNvSpPr>
            <a:spLocks noGrp="1"/>
          </p:cNvSpPr>
          <p:nvPr>
            <p:ph type="title"/>
          </p:nvPr>
        </p:nvSpPr>
        <p:spPr>
          <a:xfrm>
            <a:off x="838800" y="1368000"/>
            <a:ext cx="7129546" cy="900000"/>
          </a:xfrm>
        </p:spPr>
        <p:txBody>
          <a:bodyPr/>
          <a:lstStyle/>
          <a:p>
            <a:r>
              <a:rPr lang="de-DE" dirty="0"/>
              <a:t>Zeitlicher Ablauf und Termine</a:t>
            </a:r>
          </a:p>
        </p:txBody>
      </p:sp>
      <p:sp>
        <p:nvSpPr>
          <p:cNvPr id="4" name="Rechteck 3">
            <a:extLst>
              <a:ext uri="{FF2B5EF4-FFF2-40B4-BE49-F238E27FC236}">
                <a16:creationId xmlns:a16="http://schemas.microsoft.com/office/drawing/2014/main" id="{B1FBED3E-67E4-47CA-BDDC-15F475BC3DC4}"/>
              </a:ext>
            </a:extLst>
          </p:cNvPr>
          <p:cNvSpPr/>
          <p:nvPr/>
        </p:nvSpPr>
        <p:spPr>
          <a:xfrm>
            <a:off x="838800" y="3256150"/>
            <a:ext cx="3384857" cy="531628"/>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 Monate vor Beginn der Prüfung</a:t>
            </a:r>
          </a:p>
        </p:txBody>
      </p:sp>
      <p:sp>
        <p:nvSpPr>
          <p:cNvPr id="5" name="Rechteck 4">
            <a:extLst>
              <a:ext uri="{FF2B5EF4-FFF2-40B4-BE49-F238E27FC236}">
                <a16:creationId xmlns:a16="http://schemas.microsoft.com/office/drawing/2014/main" id="{FF0B2062-F85C-B968-4419-C326D8A84122}"/>
              </a:ext>
            </a:extLst>
          </p:cNvPr>
          <p:cNvSpPr/>
          <p:nvPr/>
        </p:nvSpPr>
        <p:spPr>
          <a:xfrm>
            <a:off x="4346256" y="3256150"/>
            <a:ext cx="2340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Ausschreibung</a:t>
            </a:r>
            <a:endParaRPr lang="de-DE" dirty="0">
              <a:solidFill>
                <a:schemeClr val="tx1"/>
              </a:solidFill>
            </a:endParaRPr>
          </a:p>
        </p:txBody>
      </p:sp>
      <p:sp>
        <p:nvSpPr>
          <p:cNvPr id="6" name="Rechteck 5">
            <a:extLst>
              <a:ext uri="{FF2B5EF4-FFF2-40B4-BE49-F238E27FC236}">
                <a16:creationId xmlns:a16="http://schemas.microsoft.com/office/drawing/2014/main" id="{15CCB7B9-9ED0-096B-6208-24CAABE5B00A}"/>
              </a:ext>
            </a:extLst>
          </p:cNvPr>
          <p:cNvSpPr/>
          <p:nvPr/>
        </p:nvSpPr>
        <p:spPr>
          <a:xfrm>
            <a:off x="838800" y="3864711"/>
            <a:ext cx="3384857" cy="531628"/>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 Monate vor Beginn der Prüfung</a:t>
            </a:r>
          </a:p>
        </p:txBody>
      </p:sp>
      <p:sp>
        <p:nvSpPr>
          <p:cNvPr id="7" name="Rechteck 6">
            <a:extLst>
              <a:ext uri="{FF2B5EF4-FFF2-40B4-BE49-F238E27FC236}">
                <a16:creationId xmlns:a16="http://schemas.microsoft.com/office/drawing/2014/main" id="{99DBE516-E84B-91D1-1F05-3E155B1FA1B3}"/>
              </a:ext>
            </a:extLst>
          </p:cNvPr>
          <p:cNvSpPr/>
          <p:nvPr/>
        </p:nvSpPr>
        <p:spPr>
          <a:xfrm>
            <a:off x="6763068" y="3864711"/>
            <a:ext cx="2340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Anmeldeschluss</a:t>
            </a:r>
            <a:endParaRPr lang="de-DE" dirty="0">
              <a:solidFill>
                <a:schemeClr val="tx1"/>
              </a:solidFill>
            </a:endParaRPr>
          </a:p>
        </p:txBody>
      </p:sp>
      <p:sp>
        <p:nvSpPr>
          <p:cNvPr id="8" name="Rechteck 7">
            <a:extLst>
              <a:ext uri="{FF2B5EF4-FFF2-40B4-BE49-F238E27FC236}">
                <a16:creationId xmlns:a16="http://schemas.microsoft.com/office/drawing/2014/main" id="{61D2DED4-257B-0159-20F7-8F242D61B223}"/>
              </a:ext>
            </a:extLst>
          </p:cNvPr>
          <p:cNvSpPr/>
          <p:nvPr/>
        </p:nvSpPr>
        <p:spPr>
          <a:xfrm>
            <a:off x="838800" y="4473275"/>
            <a:ext cx="3384857" cy="531628"/>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 Monate vor Beginn der Prüfung</a:t>
            </a:r>
          </a:p>
        </p:txBody>
      </p:sp>
      <p:sp>
        <p:nvSpPr>
          <p:cNvPr id="9" name="Rechteck 8">
            <a:extLst>
              <a:ext uri="{FF2B5EF4-FFF2-40B4-BE49-F238E27FC236}">
                <a16:creationId xmlns:a16="http://schemas.microsoft.com/office/drawing/2014/main" id="{97E169AD-625F-B3F3-D591-655DEAC11A71}"/>
              </a:ext>
            </a:extLst>
          </p:cNvPr>
          <p:cNvSpPr/>
          <p:nvPr/>
        </p:nvSpPr>
        <p:spPr>
          <a:xfrm>
            <a:off x="4346256" y="4473275"/>
            <a:ext cx="2340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Zulassungsentscheid</a:t>
            </a:r>
          </a:p>
        </p:txBody>
      </p:sp>
      <p:sp>
        <p:nvSpPr>
          <p:cNvPr id="19" name="Rechteck 18">
            <a:extLst>
              <a:ext uri="{FF2B5EF4-FFF2-40B4-BE49-F238E27FC236}">
                <a16:creationId xmlns:a16="http://schemas.microsoft.com/office/drawing/2014/main" id="{2167316D-B92D-81FA-81C2-79E787B99900}"/>
              </a:ext>
            </a:extLst>
          </p:cNvPr>
          <p:cNvSpPr/>
          <p:nvPr/>
        </p:nvSpPr>
        <p:spPr>
          <a:xfrm>
            <a:off x="9176605" y="4473275"/>
            <a:ext cx="2088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4. Dezember 2023</a:t>
            </a:r>
          </a:p>
        </p:txBody>
      </p:sp>
      <p:sp>
        <p:nvSpPr>
          <p:cNvPr id="21" name="Rechteck 20">
            <a:extLst>
              <a:ext uri="{FF2B5EF4-FFF2-40B4-BE49-F238E27FC236}">
                <a16:creationId xmlns:a16="http://schemas.microsoft.com/office/drawing/2014/main" id="{0A4DBD60-251B-1914-3012-A721F4E09CA3}"/>
              </a:ext>
            </a:extLst>
          </p:cNvPr>
          <p:cNvSpPr/>
          <p:nvPr/>
        </p:nvSpPr>
        <p:spPr>
          <a:xfrm>
            <a:off x="9176605" y="3256150"/>
            <a:ext cx="2088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25. September 2023</a:t>
            </a:r>
          </a:p>
        </p:txBody>
      </p:sp>
      <p:sp>
        <p:nvSpPr>
          <p:cNvPr id="22" name="Rechteck 21">
            <a:extLst>
              <a:ext uri="{FF2B5EF4-FFF2-40B4-BE49-F238E27FC236}">
                <a16:creationId xmlns:a16="http://schemas.microsoft.com/office/drawing/2014/main" id="{6E0E15C9-37D2-A08D-9AEE-3544593B907E}"/>
              </a:ext>
            </a:extLst>
          </p:cNvPr>
          <p:cNvSpPr/>
          <p:nvPr/>
        </p:nvSpPr>
        <p:spPr>
          <a:xfrm>
            <a:off x="9176605" y="3864711"/>
            <a:ext cx="2088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25. Oktober 2023</a:t>
            </a:r>
          </a:p>
        </p:txBody>
      </p:sp>
      <p:sp>
        <p:nvSpPr>
          <p:cNvPr id="3" name="Rechteck 2">
            <a:extLst>
              <a:ext uri="{FF2B5EF4-FFF2-40B4-BE49-F238E27FC236}">
                <a16:creationId xmlns:a16="http://schemas.microsoft.com/office/drawing/2014/main" id="{5C2A6DDF-8DCA-0627-FFEE-FF9D4CF06268}"/>
              </a:ext>
            </a:extLst>
          </p:cNvPr>
          <p:cNvSpPr/>
          <p:nvPr/>
        </p:nvSpPr>
        <p:spPr>
          <a:xfrm>
            <a:off x="4346257" y="5689052"/>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Versand Login-Daten Null-Serien</a:t>
            </a:r>
          </a:p>
        </p:txBody>
      </p:sp>
      <p:sp>
        <p:nvSpPr>
          <p:cNvPr id="10" name="Rechteck 9">
            <a:extLst>
              <a:ext uri="{FF2B5EF4-FFF2-40B4-BE49-F238E27FC236}">
                <a16:creationId xmlns:a16="http://schemas.microsoft.com/office/drawing/2014/main" id="{9678D651-373E-76D5-F2B7-4E436D981140}"/>
              </a:ext>
            </a:extLst>
          </p:cNvPr>
          <p:cNvSpPr/>
          <p:nvPr/>
        </p:nvSpPr>
        <p:spPr>
          <a:xfrm>
            <a:off x="9176605" y="5689052"/>
            <a:ext cx="2088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ca. April 2024</a:t>
            </a:r>
          </a:p>
        </p:txBody>
      </p:sp>
      <p:sp>
        <p:nvSpPr>
          <p:cNvPr id="11" name="Rechteck 10">
            <a:extLst>
              <a:ext uri="{FF2B5EF4-FFF2-40B4-BE49-F238E27FC236}">
                <a16:creationId xmlns:a16="http://schemas.microsoft.com/office/drawing/2014/main" id="{E20AB3E8-6E48-9BBE-A810-919E28285541}"/>
              </a:ext>
            </a:extLst>
          </p:cNvPr>
          <p:cNvSpPr/>
          <p:nvPr/>
        </p:nvSpPr>
        <p:spPr>
          <a:xfrm>
            <a:off x="838800" y="5082445"/>
            <a:ext cx="3384857"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 Monate vor Beginn der Prüfung</a:t>
            </a:r>
          </a:p>
        </p:txBody>
      </p:sp>
      <p:sp>
        <p:nvSpPr>
          <p:cNvPr id="12" name="Rechteck 11">
            <a:extLst>
              <a:ext uri="{FF2B5EF4-FFF2-40B4-BE49-F238E27FC236}">
                <a16:creationId xmlns:a16="http://schemas.microsoft.com/office/drawing/2014/main" id="{F573FD08-8FB6-076D-B626-09D30B60FDE7}"/>
              </a:ext>
            </a:extLst>
          </p:cNvPr>
          <p:cNvSpPr/>
          <p:nvPr/>
        </p:nvSpPr>
        <p:spPr>
          <a:xfrm>
            <a:off x="4346256" y="5082445"/>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Aufgebot zur Prüfung</a:t>
            </a:r>
            <a:endParaRPr lang="de-DE" dirty="0">
              <a:solidFill>
                <a:schemeClr val="tx1"/>
              </a:solidFill>
            </a:endParaRPr>
          </a:p>
        </p:txBody>
      </p:sp>
      <p:sp>
        <p:nvSpPr>
          <p:cNvPr id="13" name="Rechteck 12">
            <a:extLst>
              <a:ext uri="{FF2B5EF4-FFF2-40B4-BE49-F238E27FC236}">
                <a16:creationId xmlns:a16="http://schemas.microsoft.com/office/drawing/2014/main" id="{42063424-F03B-CF72-962A-6694394243D0}"/>
              </a:ext>
            </a:extLst>
          </p:cNvPr>
          <p:cNvSpPr/>
          <p:nvPr/>
        </p:nvSpPr>
        <p:spPr>
          <a:xfrm>
            <a:off x="9176605" y="5082445"/>
            <a:ext cx="2088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22. Februar 2024</a:t>
            </a:r>
          </a:p>
        </p:txBody>
      </p:sp>
      <p:sp>
        <p:nvSpPr>
          <p:cNvPr id="14" name="Rechteck 13">
            <a:extLst>
              <a:ext uri="{FF2B5EF4-FFF2-40B4-BE49-F238E27FC236}">
                <a16:creationId xmlns:a16="http://schemas.microsoft.com/office/drawing/2014/main" id="{7EC9614F-0027-31E1-D1FD-47F204E5DEF1}"/>
              </a:ext>
            </a:extLst>
          </p:cNvPr>
          <p:cNvSpPr/>
          <p:nvPr/>
        </p:nvSpPr>
        <p:spPr>
          <a:xfrm>
            <a:off x="4346255" y="2496261"/>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Odamed</a:t>
            </a:r>
          </a:p>
        </p:txBody>
      </p:sp>
      <p:sp>
        <p:nvSpPr>
          <p:cNvPr id="15" name="Rechteck 14">
            <a:extLst>
              <a:ext uri="{FF2B5EF4-FFF2-40B4-BE49-F238E27FC236}">
                <a16:creationId xmlns:a16="http://schemas.microsoft.com/office/drawing/2014/main" id="{FC06DA68-C3E7-256E-17BB-09B4C78D25E0}"/>
              </a:ext>
            </a:extLst>
          </p:cNvPr>
          <p:cNvSpPr/>
          <p:nvPr/>
        </p:nvSpPr>
        <p:spPr>
          <a:xfrm>
            <a:off x="6763068" y="2496261"/>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Kandidat/in</a:t>
            </a:r>
          </a:p>
        </p:txBody>
      </p:sp>
      <p:sp>
        <p:nvSpPr>
          <p:cNvPr id="16" name="Rechteck 15">
            <a:extLst>
              <a:ext uri="{FF2B5EF4-FFF2-40B4-BE49-F238E27FC236}">
                <a16:creationId xmlns:a16="http://schemas.microsoft.com/office/drawing/2014/main" id="{72AFF47D-50AE-0D7F-D972-4742F7C3C4F1}"/>
              </a:ext>
            </a:extLst>
          </p:cNvPr>
          <p:cNvSpPr/>
          <p:nvPr/>
        </p:nvSpPr>
        <p:spPr>
          <a:xfrm>
            <a:off x="9176605" y="2491687"/>
            <a:ext cx="2088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Frist</a:t>
            </a:r>
          </a:p>
        </p:txBody>
      </p:sp>
    </p:spTree>
    <p:extLst>
      <p:ext uri="{BB962C8B-B14F-4D97-AF65-F5344CB8AC3E}">
        <p14:creationId xmlns:p14="http://schemas.microsoft.com/office/powerpoint/2010/main" val="105140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eck 43">
            <a:extLst>
              <a:ext uri="{FF2B5EF4-FFF2-40B4-BE49-F238E27FC236}">
                <a16:creationId xmlns:a16="http://schemas.microsoft.com/office/drawing/2014/main" id="{D4E8E5B6-6977-3E7F-F8A3-5C61F9E84189}"/>
              </a:ext>
            </a:extLst>
          </p:cNvPr>
          <p:cNvSpPr/>
          <p:nvPr/>
        </p:nvSpPr>
        <p:spPr>
          <a:xfrm>
            <a:off x="4347598" y="5624026"/>
            <a:ext cx="6918350" cy="532800"/>
          </a:xfrm>
          <a:prstGeom prst="rect">
            <a:avLst/>
          </a:prstGeom>
          <a:solidFill>
            <a:srgbClr val="C0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1CC81393-D768-CC1C-5E37-A5B370D71DD7}"/>
              </a:ext>
            </a:extLst>
          </p:cNvPr>
          <p:cNvSpPr/>
          <p:nvPr/>
        </p:nvSpPr>
        <p:spPr>
          <a:xfrm>
            <a:off x="4347598" y="5019563"/>
            <a:ext cx="6918350" cy="532800"/>
          </a:xfrm>
          <a:prstGeom prst="rect">
            <a:avLst/>
          </a:prstGeom>
          <a:solidFill>
            <a:schemeClr val="accent1">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77A0F4B7-E314-4516-CCAB-6FB3A9688B87}"/>
              </a:ext>
            </a:extLst>
          </p:cNvPr>
          <p:cNvSpPr/>
          <p:nvPr/>
        </p:nvSpPr>
        <p:spPr>
          <a:xfrm>
            <a:off x="4347598" y="3133020"/>
            <a:ext cx="6918350" cy="1151656"/>
          </a:xfrm>
          <a:prstGeom prst="rect">
            <a:avLst/>
          </a:prstGeom>
          <a:solidFill>
            <a:schemeClr val="accent1">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8E49C635-87CE-D1E7-668D-F4B4CCEC3AD3}"/>
              </a:ext>
            </a:extLst>
          </p:cNvPr>
          <p:cNvSpPr/>
          <p:nvPr/>
        </p:nvSpPr>
        <p:spPr>
          <a:xfrm>
            <a:off x="838800" y="3133020"/>
            <a:ext cx="3384857" cy="1149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 Monate vor Beginn der Prüfung</a:t>
            </a:r>
          </a:p>
        </p:txBody>
      </p:sp>
      <p:sp>
        <p:nvSpPr>
          <p:cNvPr id="13" name="Rechteck 12">
            <a:extLst>
              <a:ext uri="{FF2B5EF4-FFF2-40B4-BE49-F238E27FC236}">
                <a16:creationId xmlns:a16="http://schemas.microsoft.com/office/drawing/2014/main" id="{ED9217C1-1C3E-44CA-98B1-E4FA10D32A4A}"/>
              </a:ext>
            </a:extLst>
          </p:cNvPr>
          <p:cNvSpPr/>
          <p:nvPr/>
        </p:nvSpPr>
        <p:spPr>
          <a:xfrm>
            <a:off x="6764411" y="3133020"/>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Ausstandsbegehren gegen Expert/innen</a:t>
            </a:r>
          </a:p>
        </p:txBody>
      </p:sp>
      <p:sp>
        <p:nvSpPr>
          <p:cNvPr id="14" name="Rechteck 13">
            <a:extLst>
              <a:ext uri="{FF2B5EF4-FFF2-40B4-BE49-F238E27FC236}">
                <a16:creationId xmlns:a16="http://schemas.microsoft.com/office/drawing/2014/main" id="{5C7779BE-4E4D-716D-F481-36C3E045E3C7}"/>
              </a:ext>
            </a:extLst>
          </p:cNvPr>
          <p:cNvSpPr/>
          <p:nvPr/>
        </p:nvSpPr>
        <p:spPr>
          <a:xfrm>
            <a:off x="6764411" y="3750559"/>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Frist für Rücktritt</a:t>
            </a:r>
          </a:p>
        </p:txBody>
      </p:sp>
      <p:sp>
        <p:nvSpPr>
          <p:cNvPr id="15" name="Rechteck 14">
            <a:extLst>
              <a:ext uri="{FF2B5EF4-FFF2-40B4-BE49-F238E27FC236}">
                <a16:creationId xmlns:a16="http://schemas.microsoft.com/office/drawing/2014/main" id="{B7B77AD5-708D-423B-0600-90E287C48E9F}"/>
              </a:ext>
            </a:extLst>
          </p:cNvPr>
          <p:cNvSpPr/>
          <p:nvPr/>
        </p:nvSpPr>
        <p:spPr>
          <a:xfrm>
            <a:off x="838800" y="5022052"/>
            <a:ext cx="3384857"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 Monat vor Beginn der Prüfung</a:t>
            </a:r>
          </a:p>
        </p:txBody>
      </p:sp>
      <p:sp>
        <p:nvSpPr>
          <p:cNvPr id="16" name="Rechteck 15">
            <a:extLst>
              <a:ext uri="{FF2B5EF4-FFF2-40B4-BE49-F238E27FC236}">
                <a16:creationId xmlns:a16="http://schemas.microsoft.com/office/drawing/2014/main" id="{188DBC6B-3F61-1C1B-4A50-C9D1ACF20AC9}"/>
              </a:ext>
            </a:extLst>
          </p:cNvPr>
          <p:cNvSpPr/>
          <p:nvPr/>
        </p:nvSpPr>
        <p:spPr>
          <a:xfrm>
            <a:off x="6764411" y="5022052"/>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Einreichung Fallstudie</a:t>
            </a:r>
          </a:p>
        </p:txBody>
      </p:sp>
      <p:sp>
        <p:nvSpPr>
          <p:cNvPr id="17" name="Rechteck 16">
            <a:extLst>
              <a:ext uri="{FF2B5EF4-FFF2-40B4-BE49-F238E27FC236}">
                <a16:creationId xmlns:a16="http://schemas.microsoft.com/office/drawing/2014/main" id="{7F835A78-8D7E-8AAA-5954-D81D8A3F6900}"/>
              </a:ext>
            </a:extLst>
          </p:cNvPr>
          <p:cNvSpPr/>
          <p:nvPr/>
        </p:nvSpPr>
        <p:spPr>
          <a:xfrm>
            <a:off x="838800" y="5624026"/>
            <a:ext cx="3384857"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Prüfung</a:t>
            </a:r>
          </a:p>
        </p:txBody>
      </p:sp>
      <p:sp>
        <p:nvSpPr>
          <p:cNvPr id="23" name="Rechteck 22">
            <a:extLst>
              <a:ext uri="{FF2B5EF4-FFF2-40B4-BE49-F238E27FC236}">
                <a16:creationId xmlns:a16="http://schemas.microsoft.com/office/drawing/2014/main" id="{07FFBC41-EE21-5508-60DE-2B7D3D768599}"/>
              </a:ext>
            </a:extLst>
          </p:cNvPr>
          <p:cNvSpPr/>
          <p:nvPr/>
        </p:nvSpPr>
        <p:spPr>
          <a:xfrm>
            <a:off x="9177948" y="3133020"/>
            <a:ext cx="2088000" cy="114916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25. April 2024</a:t>
            </a:r>
          </a:p>
        </p:txBody>
      </p:sp>
      <p:sp>
        <p:nvSpPr>
          <p:cNvPr id="25" name="Rechteck 24">
            <a:extLst>
              <a:ext uri="{FF2B5EF4-FFF2-40B4-BE49-F238E27FC236}">
                <a16:creationId xmlns:a16="http://schemas.microsoft.com/office/drawing/2014/main" id="{8474E1D3-B62F-D357-2DFA-CE83244D2166}"/>
              </a:ext>
            </a:extLst>
          </p:cNvPr>
          <p:cNvSpPr/>
          <p:nvPr/>
        </p:nvSpPr>
        <p:spPr>
          <a:xfrm>
            <a:off x="9177948" y="5022052"/>
            <a:ext cx="2088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25. Mai 2024</a:t>
            </a:r>
          </a:p>
        </p:txBody>
      </p:sp>
      <p:sp>
        <p:nvSpPr>
          <p:cNvPr id="26" name="Rechteck 25">
            <a:extLst>
              <a:ext uri="{FF2B5EF4-FFF2-40B4-BE49-F238E27FC236}">
                <a16:creationId xmlns:a16="http://schemas.microsoft.com/office/drawing/2014/main" id="{AE414D1D-EAE7-B57E-F419-5B562AABE769}"/>
              </a:ext>
            </a:extLst>
          </p:cNvPr>
          <p:cNvSpPr/>
          <p:nvPr/>
        </p:nvSpPr>
        <p:spPr>
          <a:xfrm>
            <a:off x="9177948" y="5624026"/>
            <a:ext cx="2088000"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25. / 26. Juni 2024</a:t>
            </a:r>
          </a:p>
        </p:txBody>
      </p:sp>
      <p:sp>
        <p:nvSpPr>
          <p:cNvPr id="10" name="Rechteck 9">
            <a:extLst>
              <a:ext uri="{FF2B5EF4-FFF2-40B4-BE49-F238E27FC236}">
                <a16:creationId xmlns:a16="http://schemas.microsoft.com/office/drawing/2014/main" id="{B3DA3AFF-DE90-B9D5-CC01-66CCA9C02EBF}"/>
              </a:ext>
            </a:extLst>
          </p:cNvPr>
          <p:cNvSpPr/>
          <p:nvPr/>
        </p:nvSpPr>
        <p:spPr>
          <a:xfrm>
            <a:off x="4347598" y="2506789"/>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Odamed</a:t>
            </a:r>
          </a:p>
        </p:txBody>
      </p:sp>
      <p:sp>
        <p:nvSpPr>
          <p:cNvPr id="19" name="Rechteck 18">
            <a:extLst>
              <a:ext uri="{FF2B5EF4-FFF2-40B4-BE49-F238E27FC236}">
                <a16:creationId xmlns:a16="http://schemas.microsoft.com/office/drawing/2014/main" id="{EF0884D3-A28F-335B-8AAC-C325E5CDE845}"/>
              </a:ext>
            </a:extLst>
          </p:cNvPr>
          <p:cNvSpPr/>
          <p:nvPr/>
        </p:nvSpPr>
        <p:spPr>
          <a:xfrm>
            <a:off x="6764411" y="2507503"/>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Kandidat/in</a:t>
            </a:r>
          </a:p>
        </p:txBody>
      </p:sp>
      <p:sp>
        <p:nvSpPr>
          <p:cNvPr id="21" name="Rechteck 20">
            <a:extLst>
              <a:ext uri="{FF2B5EF4-FFF2-40B4-BE49-F238E27FC236}">
                <a16:creationId xmlns:a16="http://schemas.microsoft.com/office/drawing/2014/main" id="{2215EA24-23BD-2C49-64E0-B30277294D22}"/>
              </a:ext>
            </a:extLst>
          </p:cNvPr>
          <p:cNvSpPr/>
          <p:nvPr/>
        </p:nvSpPr>
        <p:spPr>
          <a:xfrm>
            <a:off x="9177948" y="2502929"/>
            <a:ext cx="2088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Frist</a:t>
            </a:r>
          </a:p>
        </p:txBody>
      </p:sp>
      <p:sp>
        <p:nvSpPr>
          <p:cNvPr id="45" name="Rechteck 44">
            <a:extLst>
              <a:ext uri="{FF2B5EF4-FFF2-40B4-BE49-F238E27FC236}">
                <a16:creationId xmlns:a16="http://schemas.microsoft.com/office/drawing/2014/main" id="{3CC6589D-78B5-E3E6-76D6-45BD27E18BE3}"/>
              </a:ext>
            </a:extLst>
          </p:cNvPr>
          <p:cNvSpPr/>
          <p:nvPr/>
        </p:nvSpPr>
        <p:spPr>
          <a:xfrm>
            <a:off x="4347597" y="5624026"/>
            <a:ext cx="2339999"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Organisation</a:t>
            </a:r>
          </a:p>
        </p:txBody>
      </p:sp>
      <p:sp>
        <p:nvSpPr>
          <p:cNvPr id="46" name="Rechteck 45">
            <a:extLst>
              <a:ext uri="{FF2B5EF4-FFF2-40B4-BE49-F238E27FC236}">
                <a16:creationId xmlns:a16="http://schemas.microsoft.com/office/drawing/2014/main" id="{ECF56138-B789-3691-7923-2670CC78A1E8}"/>
              </a:ext>
            </a:extLst>
          </p:cNvPr>
          <p:cNvSpPr/>
          <p:nvPr/>
        </p:nvSpPr>
        <p:spPr>
          <a:xfrm>
            <a:off x="6771797" y="5624026"/>
            <a:ext cx="2339999"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Prüfung ablegen</a:t>
            </a:r>
          </a:p>
        </p:txBody>
      </p:sp>
      <p:sp>
        <p:nvSpPr>
          <p:cNvPr id="11" name="Rechteck 10">
            <a:extLst>
              <a:ext uri="{FF2B5EF4-FFF2-40B4-BE49-F238E27FC236}">
                <a16:creationId xmlns:a16="http://schemas.microsoft.com/office/drawing/2014/main" id="{F0A45DD2-704F-5446-CDA7-9C63AC2DFA6D}"/>
              </a:ext>
            </a:extLst>
          </p:cNvPr>
          <p:cNvSpPr/>
          <p:nvPr/>
        </p:nvSpPr>
        <p:spPr>
          <a:xfrm>
            <a:off x="4355616" y="4389904"/>
            <a:ext cx="6918350" cy="532800"/>
          </a:xfrm>
          <a:prstGeom prst="rect">
            <a:avLst/>
          </a:prstGeom>
          <a:solidFill>
            <a:schemeClr val="accent1">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9F0CC730-F62B-CE91-DDD2-41EFE2AF334F}"/>
              </a:ext>
            </a:extLst>
          </p:cNvPr>
          <p:cNvSpPr/>
          <p:nvPr/>
        </p:nvSpPr>
        <p:spPr>
          <a:xfrm>
            <a:off x="4347598" y="4394478"/>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Versand Cloud-Link für Upload Fallstudie</a:t>
            </a:r>
          </a:p>
        </p:txBody>
      </p:sp>
      <p:sp>
        <p:nvSpPr>
          <p:cNvPr id="22" name="Rechteck 21">
            <a:extLst>
              <a:ext uri="{FF2B5EF4-FFF2-40B4-BE49-F238E27FC236}">
                <a16:creationId xmlns:a16="http://schemas.microsoft.com/office/drawing/2014/main" id="{86FD644E-DEDA-7D78-EC17-E07703380376}"/>
              </a:ext>
            </a:extLst>
          </p:cNvPr>
          <p:cNvSpPr/>
          <p:nvPr/>
        </p:nvSpPr>
        <p:spPr>
          <a:xfrm>
            <a:off x="9177948" y="4394478"/>
            <a:ext cx="2088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April 2024</a:t>
            </a:r>
          </a:p>
        </p:txBody>
      </p:sp>
    </p:spTree>
    <p:extLst>
      <p:ext uri="{BB962C8B-B14F-4D97-AF65-F5344CB8AC3E}">
        <p14:creationId xmlns:p14="http://schemas.microsoft.com/office/powerpoint/2010/main" val="225362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hteck 47">
            <a:extLst>
              <a:ext uri="{FF2B5EF4-FFF2-40B4-BE49-F238E27FC236}">
                <a16:creationId xmlns:a16="http://schemas.microsoft.com/office/drawing/2014/main" id="{52A6A47B-2CCB-2175-6374-15F1B7D251AB}"/>
              </a:ext>
            </a:extLst>
          </p:cNvPr>
          <p:cNvSpPr/>
          <p:nvPr/>
        </p:nvSpPr>
        <p:spPr>
          <a:xfrm>
            <a:off x="4347592" y="4349515"/>
            <a:ext cx="6918350" cy="532800"/>
          </a:xfrm>
          <a:prstGeom prst="rect">
            <a:avLst/>
          </a:prstGeom>
          <a:solidFill>
            <a:schemeClr val="accent4">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A7578B84-EE4A-BDD4-6BDC-439823CAF717}"/>
              </a:ext>
            </a:extLst>
          </p:cNvPr>
          <p:cNvSpPr/>
          <p:nvPr/>
        </p:nvSpPr>
        <p:spPr>
          <a:xfrm>
            <a:off x="4347592" y="4963422"/>
            <a:ext cx="6918350" cy="532800"/>
          </a:xfrm>
          <a:prstGeom prst="rect">
            <a:avLst/>
          </a:prstGeom>
          <a:solidFill>
            <a:schemeClr val="accent4">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0BDE1219-10E8-C098-18AD-7F1B7B08531C}"/>
              </a:ext>
            </a:extLst>
          </p:cNvPr>
          <p:cNvSpPr/>
          <p:nvPr/>
        </p:nvSpPr>
        <p:spPr>
          <a:xfrm>
            <a:off x="4347592" y="5571719"/>
            <a:ext cx="6918350" cy="532800"/>
          </a:xfrm>
          <a:prstGeom prst="rect">
            <a:avLst/>
          </a:prstGeom>
          <a:solidFill>
            <a:schemeClr val="accent4">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955EEF1A-EE23-8273-829F-54F1467EDE67}"/>
              </a:ext>
            </a:extLst>
          </p:cNvPr>
          <p:cNvSpPr/>
          <p:nvPr/>
        </p:nvSpPr>
        <p:spPr>
          <a:xfrm>
            <a:off x="4347593" y="3749224"/>
            <a:ext cx="6918350" cy="532800"/>
          </a:xfrm>
          <a:prstGeom prst="rect">
            <a:avLst/>
          </a:prstGeom>
          <a:solidFill>
            <a:schemeClr val="accent4">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D4E8E5B6-6977-3E7F-F8A3-5C61F9E84189}"/>
              </a:ext>
            </a:extLst>
          </p:cNvPr>
          <p:cNvSpPr/>
          <p:nvPr/>
        </p:nvSpPr>
        <p:spPr>
          <a:xfrm>
            <a:off x="4347593" y="3153107"/>
            <a:ext cx="6918350" cy="532800"/>
          </a:xfrm>
          <a:prstGeom prst="rect">
            <a:avLst/>
          </a:prstGeom>
          <a:solidFill>
            <a:srgbClr val="C0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7F835A78-8D7E-8AAA-5954-D81D8A3F6900}"/>
              </a:ext>
            </a:extLst>
          </p:cNvPr>
          <p:cNvSpPr/>
          <p:nvPr/>
        </p:nvSpPr>
        <p:spPr>
          <a:xfrm>
            <a:off x="838800" y="3153107"/>
            <a:ext cx="3384857"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Prüfung</a:t>
            </a:r>
          </a:p>
        </p:txBody>
      </p:sp>
      <p:sp>
        <p:nvSpPr>
          <p:cNvPr id="26" name="Rechteck 25">
            <a:extLst>
              <a:ext uri="{FF2B5EF4-FFF2-40B4-BE49-F238E27FC236}">
                <a16:creationId xmlns:a16="http://schemas.microsoft.com/office/drawing/2014/main" id="{AE414D1D-EAE7-B57E-F419-5B562AABE769}"/>
              </a:ext>
            </a:extLst>
          </p:cNvPr>
          <p:cNvSpPr/>
          <p:nvPr/>
        </p:nvSpPr>
        <p:spPr>
          <a:xfrm>
            <a:off x="9177943" y="3153107"/>
            <a:ext cx="2088000"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25. / 26. Juni 2024</a:t>
            </a:r>
          </a:p>
        </p:txBody>
      </p:sp>
      <p:sp>
        <p:nvSpPr>
          <p:cNvPr id="2" name="Rechteck 1">
            <a:extLst>
              <a:ext uri="{FF2B5EF4-FFF2-40B4-BE49-F238E27FC236}">
                <a16:creationId xmlns:a16="http://schemas.microsoft.com/office/drawing/2014/main" id="{E680189F-ADFF-58DE-B66D-6406E1EBD301}"/>
              </a:ext>
            </a:extLst>
          </p:cNvPr>
          <p:cNvSpPr/>
          <p:nvPr/>
        </p:nvSpPr>
        <p:spPr>
          <a:xfrm>
            <a:off x="4347593" y="4353152"/>
            <a:ext cx="2340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Versand Entscheide per Mail</a:t>
            </a:r>
          </a:p>
        </p:txBody>
      </p:sp>
      <p:sp>
        <p:nvSpPr>
          <p:cNvPr id="3" name="Rechteck 2">
            <a:extLst>
              <a:ext uri="{FF2B5EF4-FFF2-40B4-BE49-F238E27FC236}">
                <a16:creationId xmlns:a16="http://schemas.microsoft.com/office/drawing/2014/main" id="{4F95CFD4-1DB1-4660-EFAA-D590C0C14114}"/>
              </a:ext>
            </a:extLst>
          </p:cNvPr>
          <p:cNvSpPr/>
          <p:nvPr/>
        </p:nvSpPr>
        <p:spPr>
          <a:xfrm>
            <a:off x="4347593" y="4964594"/>
            <a:ext cx="2340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Versand Entscheide per Post</a:t>
            </a:r>
          </a:p>
        </p:txBody>
      </p:sp>
      <p:sp>
        <p:nvSpPr>
          <p:cNvPr id="4" name="Rechteck 3">
            <a:extLst>
              <a:ext uri="{FF2B5EF4-FFF2-40B4-BE49-F238E27FC236}">
                <a16:creationId xmlns:a16="http://schemas.microsoft.com/office/drawing/2014/main" id="{5D90443E-CC1E-BA8F-751F-861B9144C533}"/>
              </a:ext>
            </a:extLst>
          </p:cNvPr>
          <p:cNvSpPr/>
          <p:nvPr/>
        </p:nvSpPr>
        <p:spPr>
          <a:xfrm>
            <a:off x="4347593" y="5578501"/>
            <a:ext cx="2340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Zustellung Fachausweis</a:t>
            </a:r>
          </a:p>
        </p:txBody>
      </p:sp>
      <p:sp>
        <p:nvSpPr>
          <p:cNvPr id="5" name="Rechteck 4">
            <a:extLst>
              <a:ext uri="{FF2B5EF4-FFF2-40B4-BE49-F238E27FC236}">
                <a16:creationId xmlns:a16="http://schemas.microsoft.com/office/drawing/2014/main" id="{5EC60DB7-5464-926A-4C09-548D6B1A96D7}"/>
              </a:ext>
            </a:extLst>
          </p:cNvPr>
          <p:cNvSpPr/>
          <p:nvPr/>
        </p:nvSpPr>
        <p:spPr>
          <a:xfrm>
            <a:off x="9177943" y="4353152"/>
            <a:ext cx="2088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12. Juli 2024</a:t>
            </a:r>
          </a:p>
        </p:txBody>
      </p:sp>
      <p:sp>
        <p:nvSpPr>
          <p:cNvPr id="6" name="Rechteck 5">
            <a:extLst>
              <a:ext uri="{FF2B5EF4-FFF2-40B4-BE49-F238E27FC236}">
                <a16:creationId xmlns:a16="http://schemas.microsoft.com/office/drawing/2014/main" id="{FBBEE0C1-5157-7DF0-7389-897CC45CE356}"/>
              </a:ext>
            </a:extLst>
          </p:cNvPr>
          <p:cNvSpPr/>
          <p:nvPr/>
        </p:nvSpPr>
        <p:spPr>
          <a:xfrm>
            <a:off x="9177943" y="4964594"/>
            <a:ext cx="2088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19. August 2024</a:t>
            </a:r>
          </a:p>
        </p:txBody>
      </p:sp>
      <p:sp>
        <p:nvSpPr>
          <p:cNvPr id="7" name="Rechteck 6">
            <a:extLst>
              <a:ext uri="{FF2B5EF4-FFF2-40B4-BE49-F238E27FC236}">
                <a16:creationId xmlns:a16="http://schemas.microsoft.com/office/drawing/2014/main" id="{1D81D439-1765-9287-A01D-153168FE947B}"/>
              </a:ext>
            </a:extLst>
          </p:cNvPr>
          <p:cNvSpPr/>
          <p:nvPr/>
        </p:nvSpPr>
        <p:spPr>
          <a:xfrm>
            <a:off x="9177943" y="5578501"/>
            <a:ext cx="2088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ca. September 2024</a:t>
            </a:r>
          </a:p>
        </p:txBody>
      </p:sp>
      <p:sp>
        <p:nvSpPr>
          <p:cNvPr id="8" name="Rechteck 7">
            <a:extLst>
              <a:ext uri="{FF2B5EF4-FFF2-40B4-BE49-F238E27FC236}">
                <a16:creationId xmlns:a16="http://schemas.microsoft.com/office/drawing/2014/main" id="{23229928-9EA9-CC70-D596-BA31027121D6}"/>
              </a:ext>
            </a:extLst>
          </p:cNvPr>
          <p:cNvSpPr/>
          <p:nvPr/>
        </p:nvSpPr>
        <p:spPr>
          <a:xfrm>
            <a:off x="4347593" y="3745884"/>
            <a:ext cx="2340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Notensitzung</a:t>
            </a:r>
          </a:p>
        </p:txBody>
      </p:sp>
      <p:sp>
        <p:nvSpPr>
          <p:cNvPr id="9" name="Rechteck 8">
            <a:extLst>
              <a:ext uri="{FF2B5EF4-FFF2-40B4-BE49-F238E27FC236}">
                <a16:creationId xmlns:a16="http://schemas.microsoft.com/office/drawing/2014/main" id="{3799782D-D1B8-0F1C-B09C-BF22BA5788C1}"/>
              </a:ext>
            </a:extLst>
          </p:cNvPr>
          <p:cNvSpPr/>
          <p:nvPr/>
        </p:nvSpPr>
        <p:spPr>
          <a:xfrm>
            <a:off x="9177943" y="3745884"/>
            <a:ext cx="2088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 Juli 2024</a:t>
            </a:r>
          </a:p>
        </p:txBody>
      </p:sp>
      <p:sp>
        <p:nvSpPr>
          <p:cNvPr id="10" name="Rechteck 9">
            <a:extLst>
              <a:ext uri="{FF2B5EF4-FFF2-40B4-BE49-F238E27FC236}">
                <a16:creationId xmlns:a16="http://schemas.microsoft.com/office/drawing/2014/main" id="{B3DA3AFF-DE90-B9D5-CC01-66CCA9C02EBF}"/>
              </a:ext>
            </a:extLst>
          </p:cNvPr>
          <p:cNvSpPr/>
          <p:nvPr/>
        </p:nvSpPr>
        <p:spPr>
          <a:xfrm>
            <a:off x="4347593" y="2503062"/>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Odamed</a:t>
            </a:r>
          </a:p>
        </p:txBody>
      </p:sp>
      <p:sp>
        <p:nvSpPr>
          <p:cNvPr id="19" name="Rechteck 18">
            <a:extLst>
              <a:ext uri="{FF2B5EF4-FFF2-40B4-BE49-F238E27FC236}">
                <a16:creationId xmlns:a16="http://schemas.microsoft.com/office/drawing/2014/main" id="{EF0884D3-A28F-335B-8AAC-C325E5CDE845}"/>
              </a:ext>
            </a:extLst>
          </p:cNvPr>
          <p:cNvSpPr/>
          <p:nvPr/>
        </p:nvSpPr>
        <p:spPr>
          <a:xfrm>
            <a:off x="6764406" y="2503062"/>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Kandidat/in</a:t>
            </a:r>
          </a:p>
        </p:txBody>
      </p:sp>
      <p:sp>
        <p:nvSpPr>
          <p:cNvPr id="21" name="Rechteck 20">
            <a:extLst>
              <a:ext uri="{FF2B5EF4-FFF2-40B4-BE49-F238E27FC236}">
                <a16:creationId xmlns:a16="http://schemas.microsoft.com/office/drawing/2014/main" id="{2215EA24-23BD-2C49-64E0-B30277294D22}"/>
              </a:ext>
            </a:extLst>
          </p:cNvPr>
          <p:cNvSpPr/>
          <p:nvPr/>
        </p:nvSpPr>
        <p:spPr>
          <a:xfrm>
            <a:off x="9177943" y="2498488"/>
            <a:ext cx="2088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Frist</a:t>
            </a:r>
          </a:p>
        </p:txBody>
      </p:sp>
      <p:sp>
        <p:nvSpPr>
          <p:cNvPr id="45" name="Rechteck 44">
            <a:extLst>
              <a:ext uri="{FF2B5EF4-FFF2-40B4-BE49-F238E27FC236}">
                <a16:creationId xmlns:a16="http://schemas.microsoft.com/office/drawing/2014/main" id="{3CC6589D-78B5-E3E6-76D6-45BD27E18BE3}"/>
              </a:ext>
            </a:extLst>
          </p:cNvPr>
          <p:cNvSpPr/>
          <p:nvPr/>
        </p:nvSpPr>
        <p:spPr>
          <a:xfrm>
            <a:off x="4347592" y="3153107"/>
            <a:ext cx="2339999"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Organisation</a:t>
            </a:r>
          </a:p>
        </p:txBody>
      </p:sp>
      <p:sp>
        <p:nvSpPr>
          <p:cNvPr id="46" name="Rechteck 45">
            <a:extLst>
              <a:ext uri="{FF2B5EF4-FFF2-40B4-BE49-F238E27FC236}">
                <a16:creationId xmlns:a16="http://schemas.microsoft.com/office/drawing/2014/main" id="{ECF56138-B789-3691-7923-2670CC78A1E8}"/>
              </a:ext>
            </a:extLst>
          </p:cNvPr>
          <p:cNvSpPr/>
          <p:nvPr/>
        </p:nvSpPr>
        <p:spPr>
          <a:xfrm>
            <a:off x="6771792" y="3153107"/>
            <a:ext cx="2339999"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Prüfung ablegen</a:t>
            </a:r>
          </a:p>
        </p:txBody>
      </p:sp>
    </p:spTree>
    <p:extLst>
      <p:ext uri="{BB962C8B-B14F-4D97-AF65-F5344CB8AC3E}">
        <p14:creationId xmlns:p14="http://schemas.microsoft.com/office/powerpoint/2010/main" val="401083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98839-C0AE-6902-FDAA-1980FBC6D8B8}"/>
              </a:ext>
            </a:extLst>
          </p:cNvPr>
          <p:cNvSpPr>
            <a:spLocks noGrp="1"/>
          </p:cNvSpPr>
          <p:nvPr>
            <p:ph type="title"/>
          </p:nvPr>
        </p:nvSpPr>
        <p:spPr/>
        <p:txBody>
          <a:bodyPr/>
          <a:lstStyle/>
          <a:p>
            <a:r>
              <a:rPr lang="de-DE" dirty="0"/>
              <a:t>Prüfungsteile</a:t>
            </a:r>
          </a:p>
        </p:txBody>
      </p:sp>
      <p:sp>
        <p:nvSpPr>
          <p:cNvPr id="3" name="Inhaltsplatzhalter 2">
            <a:extLst>
              <a:ext uri="{FF2B5EF4-FFF2-40B4-BE49-F238E27FC236}">
                <a16:creationId xmlns:a16="http://schemas.microsoft.com/office/drawing/2014/main" id="{1F33AE1B-C23F-6A51-86E4-3142D058428C}"/>
              </a:ext>
            </a:extLst>
          </p:cNvPr>
          <p:cNvSpPr>
            <a:spLocks noGrp="1"/>
          </p:cNvSpPr>
          <p:nvPr>
            <p:ph sz="half" idx="1"/>
          </p:nvPr>
        </p:nvSpPr>
        <p:spPr>
          <a:xfrm>
            <a:off x="838200" y="2425149"/>
            <a:ext cx="5181600" cy="2305878"/>
          </a:xfrm>
          <a:solidFill>
            <a:schemeClr val="accent4">
              <a:lumMod val="75000"/>
            </a:schemeClr>
          </a:solidFill>
        </p:spPr>
        <p:txBody>
          <a:bodyPr tIns="108000"/>
          <a:lstStyle/>
          <a:p>
            <a:pPr marL="0" indent="0">
              <a:buNone/>
            </a:pPr>
            <a:r>
              <a:rPr lang="de-DE" b="1" dirty="0"/>
              <a:t>Praxisleitende Richtung</a:t>
            </a:r>
          </a:p>
          <a:p>
            <a:pPr marL="514350" indent="-514350">
              <a:buFont typeface="+mj-lt"/>
              <a:buAutoNum type="arabicPeriod"/>
            </a:pPr>
            <a:r>
              <a:rPr lang="de-DE" dirty="0"/>
              <a:t>Fallstudie</a:t>
            </a:r>
          </a:p>
          <a:p>
            <a:pPr marL="514350" indent="-514350">
              <a:buFont typeface="+mj-lt"/>
              <a:buAutoNum type="arabicPeriod"/>
            </a:pPr>
            <a:r>
              <a:rPr lang="de-DE" dirty="0"/>
              <a:t>Präsentation zur Fallstudie</a:t>
            </a:r>
          </a:p>
          <a:p>
            <a:pPr marL="514350" indent="-514350">
              <a:buFont typeface="+mj-lt"/>
              <a:buAutoNum type="arabicPeriod"/>
            </a:pPr>
            <a:r>
              <a:rPr lang="de-DE" dirty="0"/>
              <a:t>Fachgespräch zur Fallstudie</a:t>
            </a:r>
          </a:p>
        </p:txBody>
      </p:sp>
      <p:sp>
        <p:nvSpPr>
          <p:cNvPr id="4" name="Inhaltsplatzhalter 3">
            <a:extLst>
              <a:ext uri="{FF2B5EF4-FFF2-40B4-BE49-F238E27FC236}">
                <a16:creationId xmlns:a16="http://schemas.microsoft.com/office/drawing/2014/main" id="{93F2CF38-6A42-F441-8262-4635BA076334}"/>
              </a:ext>
            </a:extLst>
          </p:cNvPr>
          <p:cNvSpPr>
            <a:spLocks noGrp="1"/>
          </p:cNvSpPr>
          <p:nvPr>
            <p:ph sz="half" idx="2"/>
          </p:nvPr>
        </p:nvSpPr>
        <p:spPr>
          <a:xfrm>
            <a:off x="6045200" y="2425148"/>
            <a:ext cx="5181600" cy="2305879"/>
          </a:xfrm>
          <a:solidFill>
            <a:schemeClr val="accent4">
              <a:lumMod val="50000"/>
            </a:schemeClr>
          </a:solidFill>
        </p:spPr>
        <p:txBody>
          <a:bodyPr tIns="108000"/>
          <a:lstStyle/>
          <a:p>
            <a:pPr marL="0" indent="0">
              <a:buNone/>
            </a:pPr>
            <a:r>
              <a:rPr lang="de-DE" b="1" dirty="0">
                <a:solidFill>
                  <a:schemeClr val="bg1"/>
                </a:solidFill>
              </a:rPr>
              <a:t>Klinische Richtung</a:t>
            </a:r>
          </a:p>
          <a:p>
            <a:pPr marL="514350" indent="-514350">
              <a:buFont typeface="+mj-lt"/>
              <a:buAutoNum type="arabicPeriod"/>
            </a:pPr>
            <a:r>
              <a:rPr lang="de-DE" dirty="0">
                <a:solidFill>
                  <a:schemeClr val="bg1"/>
                </a:solidFill>
              </a:rPr>
              <a:t>Fallstudie</a:t>
            </a:r>
          </a:p>
          <a:p>
            <a:pPr marL="514350" indent="-514350">
              <a:buFont typeface="+mj-lt"/>
              <a:buAutoNum type="arabicPeriod"/>
            </a:pPr>
            <a:r>
              <a:rPr lang="de-DE" dirty="0">
                <a:solidFill>
                  <a:schemeClr val="bg1"/>
                </a:solidFill>
              </a:rPr>
              <a:t>Präsentation zur Fallstudie</a:t>
            </a:r>
          </a:p>
          <a:p>
            <a:pPr marL="514350" indent="-514350">
              <a:buFont typeface="+mj-lt"/>
              <a:buAutoNum type="arabicPeriod"/>
            </a:pPr>
            <a:r>
              <a:rPr lang="de-DE" dirty="0">
                <a:solidFill>
                  <a:schemeClr val="bg1"/>
                </a:solidFill>
              </a:rPr>
              <a:t>Fachgespräch zur Fallstudie</a:t>
            </a:r>
          </a:p>
        </p:txBody>
      </p:sp>
      <p:sp>
        <p:nvSpPr>
          <p:cNvPr id="5" name="Inhaltsplatzhalter 2">
            <a:extLst>
              <a:ext uri="{FF2B5EF4-FFF2-40B4-BE49-F238E27FC236}">
                <a16:creationId xmlns:a16="http://schemas.microsoft.com/office/drawing/2014/main" id="{0FBDA596-6D11-A778-7BAB-86AE4D109B3E}"/>
              </a:ext>
            </a:extLst>
          </p:cNvPr>
          <p:cNvSpPr txBox="1">
            <a:spLocks/>
          </p:cNvSpPr>
          <p:nvPr/>
        </p:nvSpPr>
        <p:spPr>
          <a:xfrm>
            <a:off x="812800" y="5168348"/>
            <a:ext cx="10414000" cy="655982"/>
          </a:xfrm>
          <a:prstGeom prst="rect">
            <a:avLst/>
          </a:prstGeom>
          <a:solidFill>
            <a:schemeClr val="accent2">
              <a:lumMod val="75000"/>
            </a:schemeClr>
          </a:solidFill>
        </p:spPr>
        <p:txBody>
          <a:bodyPr vert="horz" lIns="91440" tIns="108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14350" algn="ctr">
              <a:buFont typeface="+mj-lt"/>
              <a:buAutoNum type="arabicPeriod" startAt="4"/>
            </a:pPr>
            <a:r>
              <a:rPr lang="de-DE" dirty="0">
                <a:solidFill>
                  <a:schemeClr val="bg1"/>
                </a:solidFill>
              </a:rPr>
              <a:t>Schriftliche Prüfung	</a:t>
            </a:r>
          </a:p>
        </p:txBody>
      </p:sp>
    </p:spTree>
    <p:extLst>
      <p:ext uri="{BB962C8B-B14F-4D97-AF65-F5344CB8AC3E}">
        <p14:creationId xmlns:p14="http://schemas.microsoft.com/office/powerpoint/2010/main" val="107342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672CB-F680-3BA0-40AE-6A3EA1D449F0}"/>
              </a:ext>
            </a:extLst>
          </p:cNvPr>
          <p:cNvSpPr>
            <a:spLocks noGrp="1"/>
          </p:cNvSpPr>
          <p:nvPr>
            <p:ph type="title"/>
          </p:nvPr>
        </p:nvSpPr>
        <p:spPr>
          <a:xfrm>
            <a:off x="838799" y="1368000"/>
            <a:ext cx="10177543" cy="900000"/>
          </a:xfrm>
        </p:spPr>
        <p:txBody>
          <a:bodyPr/>
          <a:lstStyle/>
          <a:p>
            <a:r>
              <a:rPr lang="de-DE" dirty="0"/>
              <a:t>Prüfungsorganisation am 25./26. Juni 2024</a:t>
            </a:r>
          </a:p>
        </p:txBody>
      </p:sp>
      <p:sp>
        <p:nvSpPr>
          <p:cNvPr id="4" name="Rechteck 3">
            <a:extLst>
              <a:ext uri="{FF2B5EF4-FFF2-40B4-BE49-F238E27FC236}">
                <a16:creationId xmlns:a16="http://schemas.microsoft.com/office/drawing/2014/main" id="{B1FBED3E-67E4-47CA-BDDC-15F475BC3DC4}"/>
              </a:ext>
            </a:extLst>
          </p:cNvPr>
          <p:cNvSpPr/>
          <p:nvPr/>
        </p:nvSpPr>
        <p:spPr>
          <a:xfrm>
            <a:off x="969434" y="3148397"/>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09.00</a:t>
            </a:r>
          </a:p>
        </p:txBody>
      </p:sp>
      <p:sp>
        <p:nvSpPr>
          <p:cNvPr id="5" name="Rechteck 4">
            <a:extLst>
              <a:ext uri="{FF2B5EF4-FFF2-40B4-BE49-F238E27FC236}">
                <a16:creationId xmlns:a16="http://schemas.microsoft.com/office/drawing/2014/main" id="{FF0B2062-F85C-B968-4419-C326D8A84122}"/>
              </a:ext>
            </a:extLst>
          </p:cNvPr>
          <p:cNvSpPr/>
          <p:nvPr/>
        </p:nvSpPr>
        <p:spPr>
          <a:xfrm>
            <a:off x="2240941" y="2171562"/>
            <a:ext cx="3384857"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Schriftliche Prüfungen</a:t>
            </a:r>
          </a:p>
        </p:txBody>
      </p:sp>
      <p:sp>
        <p:nvSpPr>
          <p:cNvPr id="6" name="Rechteck 5">
            <a:extLst>
              <a:ext uri="{FF2B5EF4-FFF2-40B4-BE49-F238E27FC236}">
                <a16:creationId xmlns:a16="http://schemas.microsoft.com/office/drawing/2014/main" id="{15CCB7B9-9ED0-096B-6208-24CAABE5B00A}"/>
              </a:ext>
            </a:extLst>
          </p:cNvPr>
          <p:cNvSpPr/>
          <p:nvPr/>
        </p:nvSpPr>
        <p:spPr>
          <a:xfrm>
            <a:off x="969434" y="3603925"/>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10.00</a:t>
            </a:r>
          </a:p>
        </p:txBody>
      </p:sp>
      <p:sp>
        <p:nvSpPr>
          <p:cNvPr id="8" name="Rechteck 7">
            <a:extLst>
              <a:ext uri="{FF2B5EF4-FFF2-40B4-BE49-F238E27FC236}">
                <a16:creationId xmlns:a16="http://schemas.microsoft.com/office/drawing/2014/main" id="{61D2DED4-257B-0159-20F7-8F242D61B223}"/>
              </a:ext>
            </a:extLst>
          </p:cNvPr>
          <p:cNvSpPr/>
          <p:nvPr/>
        </p:nvSpPr>
        <p:spPr>
          <a:xfrm>
            <a:off x="969434" y="4059453"/>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11.00</a:t>
            </a:r>
          </a:p>
        </p:txBody>
      </p:sp>
      <p:sp>
        <p:nvSpPr>
          <p:cNvPr id="3" name="Rechteck 2">
            <a:extLst>
              <a:ext uri="{FF2B5EF4-FFF2-40B4-BE49-F238E27FC236}">
                <a16:creationId xmlns:a16="http://schemas.microsoft.com/office/drawing/2014/main" id="{5BA84EEB-D7D0-9DB0-1798-6E1BFBDB4920}"/>
              </a:ext>
            </a:extLst>
          </p:cNvPr>
          <p:cNvSpPr/>
          <p:nvPr/>
        </p:nvSpPr>
        <p:spPr>
          <a:xfrm rot="16200000">
            <a:off x="-308341" y="3829840"/>
            <a:ext cx="1724117" cy="36123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Vormittag</a:t>
            </a:r>
          </a:p>
        </p:txBody>
      </p:sp>
      <p:sp>
        <p:nvSpPr>
          <p:cNvPr id="10" name="Rechteck 9">
            <a:extLst>
              <a:ext uri="{FF2B5EF4-FFF2-40B4-BE49-F238E27FC236}">
                <a16:creationId xmlns:a16="http://schemas.microsoft.com/office/drawing/2014/main" id="{F7D770FF-51DC-D1E9-7CB5-7F414262D30B}"/>
              </a:ext>
            </a:extLst>
          </p:cNvPr>
          <p:cNvSpPr/>
          <p:nvPr/>
        </p:nvSpPr>
        <p:spPr>
          <a:xfrm rot="16200000">
            <a:off x="-309226" y="5652839"/>
            <a:ext cx="1724117" cy="35945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Nachmittag</a:t>
            </a:r>
          </a:p>
        </p:txBody>
      </p:sp>
      <p:sp>
        <p:nvSpPr>
          <p:cNvPr id="11" name="Rechteck 10">
            <a:extLst>
              <a:ext uri="{FF2B5EF4-FFF2-40B4-BE49-F238E27FC236}">
                <a16:creationId xmlns:a16="http://schemas.microsoft.com/office/drawing/2014/main" id="{D8AC86B4-C7D0-09D4-306C-5AC355DA3437}"/>
              </a:ext>
            </a:extLst>
          </p:cNvPr>
          <p:cNvSpPr/>
          <p:nvPr/>
        </p:nvSpPr>
        <p:spPr>
          <a:xfrm>
            <a:off x="969434" y="4514981"/>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12.00</a:t>
            </a:r>
          </a:p>
        </p:txBody>
      </p:sp>
      <p:sp>
        <p:nvSpPr>
          <p:cNvPr id="12" name="Rechteck 11">
            <a:extLst>
              <a:ext uri="{FF2B5EF4-FFF2-40B4-BE49-F238E27FC236}">
                <a16:creationId xmlns:a16="http://schemas.microsoft.com/office/drawing/2014/main" id="{5CE7E14E-7FD7-B009-1949-A78A53297091}"/>
              </a:ext>
            </a:extLst>
          </p:cNvPr>
          <p:cNvSpPr/>
          <p:nvPr/>
        </p:nvSpPr>
        <p:spPr>
          <a:xfrm>
            <a:off x="969434" y="4970509"/>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13.00</a:t>
            </a:r>
          </a:p>
        </p:txBody>
      </p:sp>
      <p:sp>
        <p:nvSpPr>
          <p:cNvPr id="13" name="Rechteck 12">
            <a:extLst>
              <a:ext uri="{FF2B5EF4-FFF2-40B4-BE49-F238E27FC236}">
                <a16:creationId xmlns:a16="http://schemas.microsoft.com/office/drawing/2014/main" id="{DE5DADA5-FA98-8FD9-FBB8-0FB4952D5D4C}"/>
              </a:ext>
            </a:extLst>
          </p:cNvPr>
          <p:cNvSpPr/>
          <p:nvPr/>
        </p:nvSpPr>
        <p:spPr>
          <a:xfrm>
            <a:off x="969434" y="5426037"/>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14.00</a:t>
            </a:r>
          </a:p>
        </p:txBody>
      </p:sp>
      <p:sp>
        <p:nvSpPr>
          <p:cNvPr id="14" name="Rechteck 13">
            <a:extLst>
              <a:ext uri="{FF2B5EF4-FFF2-40B4-BE49-F238E27FC236}">
                <a16:creationId xmlns:a16="http://schemas.microsoft.com/office/drawing/2014/main" id="{628F15A0-4030-26E5-CFF9-9D8560748182}"/>
              </a:ext>
            </a:extLst>
          </p:cNvPr>
          <p:cNvSpPr/>
          <p:nvPr/>
        </p:nvSpPr>
        <p:spPr>
          <a:xfrm>
            <a:off x="7360251" y="2171562"/>
            <a:ext cx="4374112"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Mündliche Prüfungen</a:t>
            </a:r>
          </a:p>
        </p:txBody>
      </p:sp>
      <p:sp>
        <p:nvSpPr>
          <p:cNvPr id="15" name="Rechteck 14">
            <a:extLst>
              <a:ext uri="{FF2B5EF4-FFF2-40B4-BE49-F238E27FC236}">
                <a16:creationId xmlns:a16="http://schemas.microsoft.com/office/drawing/2014/main" id="{6C0AB5A9-3077-17AC-DEF8-B45057AA0BEC}"/>
              </a:ext>
            </a:extLst>
          </p:cNvPr>
          <p:cNvSpPr/>
          <p:nvPr/>
        </p:nvSpPr>
        <p:spPr>
          <a:xfrm>
            <a:off x="6095999" y="2692869"/>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08.00</a:t>
            </a:r>
          </a:p>
        </p:txBody>
      </p:sp>
      <p:sp>
        <p:nvSpPr>
          <p:cNvPr id="16" name="Rechteck 15">
            <a:extLst>
              <a:ext uri="{FF2B5EF4-FFF2-40B4-BE49-F238E27FC236}">
                <a16:creationId xmlns:a16="http://schemas.microsoft.com/office/drawing/2014/main" id="{7398BB4E-9377-9FAB-A88E-35D59802CB0C}"/>
              </a:ext>
            </a:extLst>
          </p:cNvPr>
          <p:cNvSpPr/>
          <p:nvPr/>
        </p:nvSpPr>
        <p:spPr>
          <a:xfrm>
            <a:off x="6095999" y="3148397"/>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09.05</a:t>
            </a:r>
          </a:p>
        </p:txBody>
      </p:sp>
      <p:sp>
        <p:nvSpPr>
          <p:cNvPr id="20" name="Rechteck 19">
            <a:extLst>
              <a:ext uri="{FF2B5EF4-FFF2-40B4-BE49-F238E27FC236}">
                <a16:creationId xmlns:a16="http://schemas.microsoft.com/office/drawing/2014/main" id="{128E0D02-E7D1-80D5-97CA-E6D7AC98B747}"/>
              </a:ext>
            </a:extLst>
          </p:cNvPr>
          <p:cNvSpPr/>
          <p:nvPr/>
        </p:nvSpPr>
        <p:spPr>
          <a:xfrm>
            <a:off x="6095999" y="3603925"/>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10.10</a:t>
            </a:r>
          </a:p>
        </p:txBody>
      </p:sp>
      <p:sp>
        <p:nvSpPr>
          <p:cNvPr id="23" name="Rechteck 22">
            <a:extLst>
              <a:ext uri="{FF2B5EF4-FFF2-40B4-BE49-F238E27FC236}">
                <a16:creationId xmlns:a16="http://schemas.microsoft.com/office/drawing/2014/main" id="{017606E4-38EB-297A-5C7F-1E66C32F77EF}"/>
              </a:ext>
            </a:extLst>
          </p:cNvPr>
          <p:cNvSpPr/>
          <p:nvPr/>
        </p:nvSpPr>
        <p:spPr>
          <a:xfrm>
            <a:off x="6095999" y="4059453"/>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11.15</a:t>
            </a:r>
          </a:p>
        </p:txBody>
      </p:sp>
      <p:sp>
        <p:nvSpPr>
          <p:cNvPr id="24" name="Rechteck 23">
            <a:extLst>
              <a:ext uri="{FF2B5EF4-FFF2-40B4-BE49-F238E27FC236}">
                <a16:creationId xmlns:a16="http://schemas.microsoft.com/office/drawing/2014/main" id="{C213523D-1B46-1D6A-AB61-213F08B2DB77}"/>
              </a:ext>
            </a:extLst>
          </p:cNvPr>
          <p:cNvSpPr/>
          <p:nvPr/>
        </p:nvSpPr>
        <p:spPr>
          <a:xfrm>
            <a:off x="6095999" y="4970509"/>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13.00</a:t>
            </a:r>
          </a:p>
        </p:txBody>
      </p:sp>
      <p:sp>
        <p:nvSpPr>
          <p:cNvPr id="25" name="Rechteck 24">
            <a:extLst>
              <a:ext uri="{FF2B5EF4-FFF2-40B4-BE49-F238E27FC236}">
                <a16:creationId xmlns:a16="http://schemas.microsoft.com/office/drawing/2014/main" id="{18F35144-FB50-6DE9-38B2-D3221F6E1DD2}"/>
              </a:ext>
            </a:extLst>
          </p:cNvPr>
          <p:cNvSpPr/>
          <p:nvPr/>
        </p:nvSpPr>
        <p:spPr>
          <a:xfrm>
            <a:off x="6095999" y="5426037"/>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14.05</a:t>
            </a:r>
          </a:p>
        </p:txBody>
      </p:sp>
      <p:sp>
        <p:nvSpPr>
          <p:cNvPr id="30" name="Rechteck 29">
            <a:extLst>
              <a:ext uri="{FF2B5EF4-FFF2-40B4-BE49-F238E27FC236}">
                <a16:creationId xmlns:a16="http://schemas.microsoft.com/office/drawing/2014/main" id="{ECF0F73C-0B50-6414-BAB4-7D483D8452C2}"/>
              </a:ext>
            </a:extLst>
          </p:cNvPr>
          <p:cNvSpPr/>
          <p:nvPr/>
        </p:nvSpPr>
        <p:spPr>
          <a:xfrm>
            <a:off x="6095999" y="5881565"/>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15.10</a:t>
            </a:r>
          </a:p>
        </p:txBody>
      </p:sp>
      <p:sp>
        <p:nvSpPr>
          <p:cNvPr id="31" name="Rechteck 30">
            <a:extLst>
              <a:ext uri="{FF2B5EF4-FFF2-40B4-BE49-F238E27FC236}">
                <a16:creationId xmlns:a16="http://schemas.microsoft.com/office/drawing/2014/main" id="{903A20D2-765C-A66A-5F7F-8C75DB22AE34}"/>
              </a:ext>
            </a:extLst>
          </p:cNvPr>
          <p:cNvSpPr/>
          <p:nvPr/>
        </p:nvSpPr>
        <p:spPr>
          <a:xfrm>
            <a:off x="6095999" y="6337095"/>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16.15</a:t>
            </a:r>
          </a:p>
        </p:txBody>
      </p:sp>
      <p:sp>
        <p:nvSpPr>
          <p:cNvPr id="32" name="Rechteck 31">
            <a:extLst>
              <a:ext uri="{FF2B5EF4-FFF2-40B4-BE49-F238E27FC236}">
                <a16:creationId xmlns:a16="http://schemas.microsoft.com/office/drawing/2014/main" id="{7E143A61-9836-2C0A-69C8-823990D30B30}"/>
              </a:ext>
            </a:extLst>
          </p:cNvPr>
          <p:cNvSpPr/>
          <p:nvPr/>
        </p:nvSpPr>
        <p:spPr>
          <a:xfrm>
            <a:off x="2240941" y="3148397"/>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40 Min.</a:t>
            </a:r>
          </a:p>
        </p:txBody>
      </p:sp>
      <p:sp>
        <p:nvSpPr>
          <p:cNvPr id="42" name="Rechteck 41">
            <a:extLst>
              <a:ext uri="{FF2B5EF4-FFF2-40B4-BE49-F238E27FC236}">
                <a16:creationId xmlns:a16="http://schemas.microsoft.com/office/drawing/2014/main" id="{1AF42A84-4FF4-2582-78BE-0B4282822988}"/>
              </a:ext>
            </a:extLst>
          </p:cNvPr>
          <p:cNvSpPr/>
          <p:nvPr/>
        </p:nvSpPr>
        <p:spPr>
          <a:xfrm>
            <a:off x="7360251" y="269286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43" name="Rechteck 42">
            <a:extLst>
              <a:ext uri="{FF2B5EF4-FFF2-40B4-BE49-F238E27FC236}">
                <a16:creationId xmlns:a16="http://schemas.microsoft.com/office/drawing/2014/main" id="{15602CF3-F53F-B791-7760-A67C92B79532}"/>
              </a:ext>
            </a:extLst>
          </p:cNvPr>
          <p:cNvSpPr/>
          <p:nvPr/>
        </p:nvSpPr>
        <p:spPr>
          <a:xfrm>
            <a:off x="8551854" y="269286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44" name="Rechteck 43">
            <a:extLst>
              <a:ext uri="{FF2B5EF4-FFF2-40B4-BE49-F238E27FC236}">
                <a16:creationId xmlns:a16="http://schemas.microsoft.com/office/drawing/2014/main" id="{60693998-80CF-4130-D709-2BC9D6AF332D}"/>
              </a:ext>
            </a:extLst>
          </p:cNvPr>
          <p:cNvSpPr/>
          <p:nvPr/>
        </p:nvSpPr>
        <p:spPr>
          <a:xfrm>
            <a:off x="9743457" y="269286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45" name="Rechteck 44">
            <a:extLst>
              <a:ext uri="{FF2B5EF4-FFF2-40B4-BE49-F238E27FC236}">
                <a16:creationId xmlns:a16="http://schemas.microsoft.com/office/drawing/2014/main" id="{5615D71E-94C7-C915-F106-597ACEBE3B11}"/>
              </a:ext>
            </a:extLst>
          </p:cNvPr>
          <p:cNvSpPr/>
          <p:nvPr/>
        </p:nvSpPr>
        <p:spPr>
          <a:xfrm>
            <a:off x="969434" y="5881565"/>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15.00</a:t>
            </a:r>
          </a:p>
        </p:txBody>
      </p:sp>
      <p:sp>
        <p:nvSpPr>
          <p:cNvPr id="46" name="Rechteck 45">
            <a:extLst>
              <a:ext uri="{FF2B5EF4-FFF2-40B4-BE49-F238E27FC236}">
                <a16:creationId xmlns:a16="http://schemas.microsoft.com/office/drawing/2014/main" id="{AA9C4977-A5B1-DCC0-4B18-B1E94EBFC6E7}"/>
              </a:ext>
            </a:extLst>
          </p:cNvPr>
          <p:cNvSpPr/>
          <p:nvPr/>
        </p:nvSpPr>
        <p:spPr>
          <a:xfrm>
            <a:off x="969434" y="6337095"/>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16.00</a:t>
            </a:r>
          </a:p>
        </p:txBody>
      </p:sp>
      <p:sp>
        <p:nvSpPr>
          <p:cNvPr id="7" name="Rechteck 6">
            <a:extLst>
              <a:ext uri="{FF2B5EF4-FFF2-40B4-BE49-F238E27FC236}">
                <a16:creationId xmlns:a16="http://schemas.microsoft.com/office/drawing/2014/main" id="{853822F5-B8B6-1C4C-A1F7-7AB5267C4EA4}"/>
              </a:ext>
            </a:extLst>
          </p:cNvPr>
          <p:cNvSpPr/>
          <p:nvPr/>
        </p:nvSpPr>
        <p:spPr>
          <a:xfrm>
            <a:off x="10935060" y="2692869"/>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95DF6CB0-8C9B-6CE0-811D-115E0F49204F}"/>
              </a:ext>
            </a:extLst>
          </p:cNvPr>
          <p:cNvSpPr/>
          <p:nvPr/>
        </p:nvSpPr>
        <p:spPr>
          <a:xfrm>
            <a:off x="11182269" y="2692869"/>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2B44913C-32C3-4403-C31D-08778DAA0253}"/>
              </a:ext>
            </a:extLst>
          </p:cNvPr>
          <p:cNvSpPr/>
          <p:nvPr/>
        </p:nvSpPr>
        <p:spPr>
          <a:xfrm>
            <a:off x="11429478" y="2692869"/>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C7646BFD-5491-9C7E-301D-9F8065CD1A8E}"/>
              </a:ext>
            </a:extLst>
          </p:cNvPr>
          <p:cNvSpPr/>
          <p:nvPr/>
        </p:nvSpPr>
        <p:spPr>
          <a:xfrm>
            <a:off x="11559885" y="2692869"/>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B87D8CDC-FA66-C1CE-B79F-AF6CC7CF702A}"/>
              </a:ext>
            </a:extLst>
          </p:cNvPr>
          <p:cNvSpPr/>
          <p:nvPr/>
        </p:nvSpPr>
        <p:spPr>
          <a:xfrm>
            <a:off x="11688982" y="2692869"/>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4D21D05A-EF8F-3094-0446-DDA4852C7946}"/>
              </a:ext>
            </a:extLst>
          </p:cNvPr>
          <p:cNvSpPr/>
          <p:nvPr/>
        </p:nvSpPr>
        <p:spPr>
          <a:xfrm>
            <a:off x="2240941" y="3603925"/>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40 Min.</a:t>
            </a:r>
          </a:p>
        </p:txBody>
      </p:sp>
      <p:sp>
        <p:nvSpPr>
          <p:cNvPr id="22" name="Rechteck 21">
            <a:extLst>
              <a:ext uri="{FF2B5EF4-FFF2-40B4-BE49-F238E27FC236}">
                <a16:creationId xmlns:a16="http://schemas.microsoft.com/office/drawing/2014/main" id="{B0AD5DD2-0836-F560-8576-29F2CC018E20}"/>
              </a:ext>
            </a:extLst>
          </p:cNvPr>
          <p:cNvSpPr/>
          <p:nvPr/>
        </p:nvSpPr>
        <p:spPr>
          <a:xfrm>
            <a:off x="2240941" y="4059453"/>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40 Min.</a:t>
            </a:r>
          </a:p>
        </p:txBody>
      </p:sp>
      <p:sp>
        <p:nvSpPr>
          <p:cNvPr id="26" name="Rechteck 25">
            <a:extLst>
              <a:ext uri="{FF2B5EF4-FFF2-40B4-BE49-F238E27FC236}">
                <a16:creationId xmlns:a16="http://schemas.microsoft.com/office/drawing/2014/main" id="{5CAEECE1-2387-FDAA-7268-2419E48ABD06}"/>
              </a:ext>
            </a:extLst>
          </p:cNvPr>
          <p:cNvSpPr/>
          <p:nvPr/>
        </p:nvSpPr>
        <p:spPr>
          <a:xfrm>
            <a:off x="2240941" y="4514981"/>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40 Min.</a:t>
            </a:r>
          </a:p>
        </p:txBody>
      </p:sp>
      <p:sp>
        <p:nvSpPr>
          <p:cNvPr id="27" name="Rechteck 26">
            <a:extLst>
              <a:ext uri="{FF2B5EF4-FFF2-40B4-BE49-F238E27FC236}">
                <a16:creationId xmlns:a16="http://schemas.microsoft.com/office/drawing/2014/main" id="{D1671707-B887-9676-2870-1C938201B41C}"/>
              </a:ext>
            </a:extLst>
          </p:cNvPr>
          <p:cNvSpPr/>
          <p:nvPr/>
        </p:nvSpPr>
        <p:spPr>
          <a:xfrm>
            <a:off x="2240941" y="4970509"/>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40 Min.</a:t>
            </a:r>
          </a:p>
        </p:txBody>
      </p:sp>
      <p:sp>
        <p:nvSpPr>
          <p:cNvPr id="28" name="Rechteck 27">
            <a:extLst>
              <a:ext uri="{FF2B5EF4-FFF2-40B4-BE49-F238E27FC236}">
                <a16:creationId xmlns:a16="http://schemas.microsoft.com/office/drawing/2014/main" id="{306F62D2-9B22-56C6-48D4-6E4CFBF731EB}"/>
              </a:ext>
            </a:extLst>
          </p:cNvPr>
          <p:cNvSpPr/>
          <p:nvPr/>
        </p:nvSpPr>
        <p:spPr>
          <a:xfrm>
            <a:off x="2240941" y="5426037"/>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40 Min.</a:t>
            </a:r>
          </a:p>
        </p:txBody>
      </p:sp>
      <p:sp>
        <p:nvSpPr>
          <p:cNvPr id="29" name="Rechteck 28">
            <a:extLst>
              <a:ext uri="{FF2B5EF4-FFF2-40B4-BE49-F238E27FC236}">
                <a16:creationId xmlns:a16="http://schemas.microsoft.com/office/drawing/2014/main" id="{8A87C056-1A99-EBA0-EF81-75E7C51FDA38}"/>
              </a:ext>
            </a:extLst>
          </p:cNvPr>
          <p:cNvSpPr/>
          <p:nvPr/>
        </p:nvSpPr>
        <p:spPr>
          <a:xfrm>
            <a:off x="2240941" y="5881565"/>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40 Min.</a:t>
            </a:r>
          </a:p>
        </p:txBody>
      </p:sp>
      <p:sp>
        <p:nvSpPr>
          <p:cNvPr id="33" name="Rechteck 32">
            <a:extLst>
              <a:ext uri="{FF2B5EF4-FFF2-40B4-BE49-F238E27FC236}">
                <a16:creationId xmlns:a16="http://schemas.microsoft.com/office/drawing/2014/main" id="{6749A6E6-C043-556C-6B05-4D8A99455C49}"/>
              </a:ext>
            </a:extLst>
          </p:cNvPr>
          <p:cNvSpPr/>
          <p:nvPr/>
        </p:nvSpPr>
        <p:spPr>
          <a:xfrm>
            <a:off x="2240941" y="6337095"/>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40 Min.</a:t>
            </a:r>
          </a:p>
        </p:txBody>
      </p:sp>
      <p:sp>
        <p:nvSpPr>
          <p:cNvPr id="34" name="Rechteck 33">
            <a:extLst>
              <a:ext uri="{FF2B5EF4-FFF2-40B4-BE49-F238E27FC236}">
                <a16:creationId xmlns:a16="http://schemas.microsoft.com/office/drawing/2014/main" id="{8F902AB8-2A50-D6DD-E412-3A795FA3AF79}"/>
              </a:ext>
            </a:extLst>
          </p:cNvPr>
          <p:cNvSpPr/>
          <p:nvPr/>
        </p:nvSpPr>
        <p:spPr>
          <a:xfrm>
            <a:off x="7360251" y="314839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35" name="Rechteck 34">
            <a:extLst>
              <a:ext uri="{FF2B5EF4-FFF2-40B4-BE49-F238E27FC236}">
                <a16:creationId xmlns:a16="http://schemas.microsoft.com/office/drawing/2014/main" id="{4ED6E71A-6B75-7028-728E-AF0E69BCF8C9}"/>
              </a:ext>
            </a:extLst>
          </p:cNvPr>
          <p:cNvSpPr/>
          <p:nvPr/>
        </p:nvSpPr>
        <p:spPr>
          <a:xfrm>
            <a:off x="8551854" y="314839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36" name="Rechteck 35">
            <a:extLst>
              <a:ext uri="{FF2B5EF4-FFF2-40B4-BE49-F238E27FC236}">
                <a16:creationId xmlns:a16="http://schemas.microsoft.com/office/drawing/2014/main" id="{D59972F6-DDD5-BFCD-CB42-C7343B3398FB}"/>
              </a:ext>
            </a:extLst>
          </p:cNvPr>
          <p:cNvSpPr/>
          <p:nvPr/>
        </p:nvSpPr>
        <p:spPr>
          <a:xfrm>
            <a:off x="9743457" y="314839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37" name="Rechteck 36">
            <a:extLst>
              <a:ext uri="{FF2B5EF4-FFF2-40B4-BE49-F238E27FC236}">
                <a16:creationId xmlns:a16="http://schemas.microsoft.com/office/drawing/2014/main" id="{1A3C12B0-783E-5C37-4B00-44B28FFC3ED4}"/>
              </a:ext>
            </a:extLst>
          </p:cNvPr>
          <p:cNvSpPr/>
          <p:nvPr/>
        </p:nvSpPr>
        <p:spPr>
          <a:xfrm>
            <a:off x="10935060" y="3148397"/>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AB3808DB-A746-6233-A1B8-E4557379F02E}"/>
              </a:ext>
            </a:extLst>
          </p:cNvPr>
          <p:cNvSpPr/>
          <p:nvPr/>
        </p:nvSpPr>
        <p:spPr>
          <a:xfrm>
            <a:off x="11182269" y="3148397"/>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7519EFCA-4482-6F77-193E-816B62ED8A02}"/>
              </a:ext>
            </a:extLst>
          </p:cNvPr>
          <p:cNvSpPr/>
          <p:nvPr/>
        </p:nvSpPr>
        <p:spPr>
          <a:xfrm>
            <a:off x="11429478" y="3148397"/>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6A63EE58-94A0-2E77-DBA5-EA8D53F6F93D}"/>
              </a:ext>
            </a:extLst>
          </p:cNvPr>
          <p:cNvSpPr/>
          <p:nvPr/>
        </p:nvSpPr>
        <p:spPr>
          <a:xfrm>
            <a:off x="11559885" y="3148397"/>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39531C77-B611-6904-2854-A74A82FABFFC}"/>
              </a:ext>
            </a:extLst>
          </p:cNvPr>
          <p:cNvSpPr/>
          <p:nvPr/>
        </p:nvSpPr>
        <p:spPr>
          <a:xfrm>
            <a:off x="11688982" y="3148397"/>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74A2013D-498F-F560-5D8B-62AEB892978E}"/>
              </a:ext>
            </a:extLst>
          </p:cNvPr>
          <p:cNvSpPr/>
          <p:nvPr/>
        </p:nvSpPr>
        <p:spPr>
          <a:xfrm>
            <a:off x="7360251" y="360392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48" name="Rechteck 47">
            <a:extLst>
              <a:ext uri="{FF2B5EF4-FFF2-40B4-BE49-F238E27FC236}">
                <a16:creationId xmlns:a16="http://schemas.microsoft.com/office/drawing/2014/main" id="{41D5DDD5-219B-1BFF-2718-3BDDBEB07DFB}"/>
              </a:ext>
            </a:extLst>
          </p:cNvPr>
          <p:cNvSpPr/>
          <p:nvPr/>
        </p:nvSpPr>
        <p:spPr>
          <a:xfrm>
            <a:off x="8551854" y="360392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49" name="Rechteck 48">
            <a:extLst>
              <a:ext uri="{FF2B5EF4-FFF2-40B4-BE49-F238E27FC236}">
                <a16:creationId xmlns:a16="http://schemas.microsoft.com/office/drawing/2014/main" id="{AF66CAA4-8BCC-CFA8-5FF1-53D1E83DA119}"/>
              </a:ext>
            </a:extLst>
          </p:cNvPr>
          <p:cNvSpPr/>
          <p:nvPr/>
        </p:nvSpPr>
        <p:spPr>
          <a:xfrm>
            <a:off x="9743457" y="360392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50" name="Rechteck 49">
            <a:extLst>
              <a:ext uri="{FF2B5EF4-FFF2-40B4-BE49-F238E27FC236}">
                <a16:creationId xmlns:a16="http://schemas.microsoft.com/office/drawing/2014/main" id="{40EB7B9C-521B-6A6C-4018-BB1517E6BEFA}"/>
              </a:ext>
            </a:extLst>
          </p:cNvPr>
          <p:cNvSpPr/>
          <p:nvPr/>
        </p:nvSpPr>
        <p:spPr>
          <a:xfrm>
            <a:off x="10935060" y="360392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a:extLst>
              <a:ext uri="{FF2B5EF4-FFF2-40B4-BE49-F238E27FC236}">
                <a16:creationId xmlns:a16="http://schemas.microsoft.com/office/drawing/2014/main" id="{18A8447F-5EC0-7DFC-09CA-7DF593748C79}"/>
              </a:ext>
            </a:extLst>
          </p:cNvPr>
          <p:cNvSpPr/>
          <p:nvPr/>
        </p:nvSpPr>
        <p:spPr>
          <a:xfrm>
            <a:off x="11182269" y="360392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a:extLst>
              <a:ext uri="{FF2B5EF4-FFF2-40B4-BE49-F238E27FC236}">
                <a16:creationId xmlns:a16="http://schemas.microsoft.com/office/drawing/2014/main" id="{229EC9D9-5F14-BFE4-CEC5-974991703404}"/>
              </a:ext>
            </a:extLst>
          </p:cNvPr>
          <p:cNvSpPr/>
          <p:nvPr/>
        </p:nvSpPr>
        <p:spPr>
          <a:xfrm>
            <a:off x="11429478" y="3603925"/>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0E6308FC-F292-D8B1-7A97-827FA08413AC}"/>
              </a:ext>
            </a:extLst>
          </p:cNvPr>
          <p:cNvSpPr/>
          <p:nvPr/>
        </p:nvSpPr>
        <p:spPr>
          <a:xfrm>
            <a:off x="11559885" y="3603925"/>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E55197B8-06D8-F435-A86E-6401D0437A3C}"/>
              </a:ext>
            </a:extLst>
          </p:cNvPr>
          <p:cNvSpPr/>
          <p:nvPr/>
        </p:nvSpPr>
        <p:spPr>
          <a:xfrm>
            <a:off x="11688982" y="3603925"/>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Rechteck 54">
            <a:extLst>
              <a:ext uri="{FF2B5EF4-FFF2-40B4-BE49-F238E27FC236}">
                <a16:creationId xmlns:a16="http://schemas.microsoft.com/office/drawing/2014/main" id="{9EB98D83-8567-72F5-54FF-C3BA293A5C95}"/>
              </a:ext>
            </a:extLst>
          </p:cNvPr>
          <p:cNvSpPr/>
          <p:nvPr/>
        </p:nvSpPr>
        <p:spPr>
          <a:xfrm>
            <a:off x="7360251" y="4059453"/>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56" name="Rechteck 55">
            <a:extLst>
              <a:ext uri="{FF2B5EF4-FFF2-40B4-BE49-F238E27FC236}">
                <a16:creationId xmlns:a16="http://schemas.microsoft.com/office/drawing/2014/main" id="{E5031E3F-4D91-BBD6-F808-1540ABC038F9}"/>
              </a:ext>
            </a:extLst>
          </p:cNvPr>
          <p:cNvSpPr/>
          <p:nvPr/>
        </p:nvSpPr>
        <p:spPr>
          <a:xfrm>
            <a:off x="8551854" y="4059453"/>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57" name="Rechteck 56">
            <a:extLst>
              <a:ext uri="{FF2B5EF4-FFF2-40B4-BE49-F238E27FC236}">
                <a16:creationId xmlns:a16="http://schemas.microsoft.com/office/drawing/2014/main" id="{C0889B3E-4A0C-9C9B-DA92-777D0B33BBA2}"/>
              </a:ext>
            </a:extLst>
          </p:cNvPr>
          <p:cNvSpPr/>
          <p:nvPr/>
        </p:nvSpPr>
        <p:spPr>
          <a:xfrm>
            <a:off x="9743457" y="4059453"/>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58" name="Rechteck 57">
            <a:extLst>
              <a:ext uri="{FF2B5EF4-FFF2-40B4-BE49-F238E27FC236}">
                <a16:creationId xmlns:a16="http://schemas.microsoft.com/office/drawing/2014/main" id="{54B2B6F0-9852-EA22-BB8E-DCFDF0658605}"/>
              </a:ext>
            </a:extLst>
          </p:cNvPr>
          <p:cNvSpPr/>
          <p:nvPr/>
        </p:nvSpPr>
        <p:spPr>
          <a:xfrm>
            <a:off x="10935060" y="4059453"/>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9" name="Rechteck 58">
            <a:extLst>
              <a:ext uri="{FF2B5EF4-FFF2-40B4-BE49-F238E27FC236}">
                <a16:creationId xmlns:a16="http://schemas.microsoft.com/office/drawing/2014/main" id="{77EE407C-15B5-9AC1-7BB5-75566B4EE25B}"/>
              </a:ext>
            </a:extLst>
          </p:cNvPr>
          <p:cNvSpPr/>
          <p:nvPr/>
        </p:nvSpPr>
        <p:spPr>
          <a:xfrm>
            <a:off x="11182269" y="4059453"/>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DAB78EB1-FB9D-6642-0FF4-72A4024C2D5F}"/>
              </a:ext>
            </a:extLst>
          </p:cNvPr>
          <p:cNvSpPr/>
          <p:nvPr/>
        </p:nvSpPr>
        <p:spPr>
          <a:xfrm>
            <a:off x="11429478" y="4059453"/>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Rechteck 60">
            <a:extLst>
              <a:ext uri="{FF2B5EF4-FFF2-40B4-BE49-F238E27FC236}">
                <a16:creationId xmlns:a16="http://schemas.microsoft.com/office/drawing/2014/main" id="{1BC46D84-09D6-F36B-7083-75F6CD1CCC8E}"/>
              </a:ext>
            </a:extLst>
          </p:cNvPr>
          <p:cNvSpPr/>
          <p:nvPr/>
        </p:nvSpPr>
        <p:spPr>
          <a:xfrm>
            <a:off x="11559885" y="4059453"/>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Rechteck 61">
            <a:extLst>
              <a:ext uri="{FF2B5EF4-FFF2-40B4-BE49-F238E27FC236}">
                <a16:creationId xmlns:a16="http://schemas.microsoft.com/office/drawing/2014/main" id="{99EF4BB8-719F-CEEF-4A6F-ED0D7E2AA1C4}"/>
              </a:ext>
            </a:extLst>
          </p:cNvPr>
          <p:cNvSpPr/>
          <p:nvPr/>
        </p:nvSpPr>
        <p:spPr>
          <a:xfrm>
            <a:off x="11688982" y="4059453"/>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Rechteck 62">
            <a:extLst>
              <a:ext uri="{FF2B5EF4-FFF2-40B4-BE49-F238E27FC236}">
                <a16:creationId xmlns:a16="http://schemas.microsoft.com/office/drawing/2014/main" id="{4977FFC5-FA0A-3823-3056-7D499CF43E8D}"/>
              </a:ext>
            </a:extLst>
          </p:cNvPr>
          <p:cNvSpPr/>
          <p:nvPr/>
        </p:nvSpPr>
        <p:spPr>
          <a:xfrm>
            <a:off x="7360251" y="497050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64" name="Rechteck 63">
            <a:extLst>
              <a:ext uri="{FF2B5EF4-FFF2-40B4-BE49-F238E27FC236}">
                <a16:creationId xmlns:a16="http://schemas.microsoft.com/office/drawing/2014/main" id="{EAC4499D-55D8-9E98-FB2A-93646CB57756}"/>
              </a:ext>
            </a:extLst>
          </p:cNvPr>
          <p:cNvSpPr/>
          <p:nvPr/>
        </p:nvSpPr>
        <p:spPr>
          <a:xfrm>
            <a:off x="8551854" y="497050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65" name="Rechteck 64">
            <a:extLst>
              <a:ext uri="{FF2B5EF4-FFF2-40B4-BE49-F238E27FC236}">
                <a16:creationId xmlns:a16="http://schemas.microsoft.com/office/drawing/2014/main" id="{33770A02-C57E-4355-0B42-D8CB46831230}"/>
              </a:ext>
            </a:extLst>
          </p:cNvPr>
          <p:cNvSpPr/>
          <p:nvPr/>
        </p:nvSpPr>
        <p:spPr>
          <a:xfrm>
            <a:off x="9743457" y="497050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66" name="Rechteck 65">
            <a:extLst>
              <a:ext uri="{FF2B5EF4-FFF2-40B4-BE49-F238E27FC236}">
                <a16:creationId xmlns:a16="http://schemas.microsoft.com/office/drawing/2014/main" id="{A65D72DC-74A3-670D-37AE-BB92D85FFCA7}"/>
              </a:ext>
            </a:extLst>
          </p:cNvPr>
          <p:cNvSpPr/>
          <p:nvPr/>
        </p:nvSpPr>
        <p:spPr>
          <a:xfrm>
            <a:off x="10935060" y="4970509"/>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Rechteck 66">
            <a:extLst>
              <a:ext uri="{FF2B5EF4-FFF2-40B4-BE49-F238E27FC236}">
                <a16:creationId xmlns:a16="http://schemas.microsoft.com/office/drawing/2014/main" id="{F1A4D7F6-5616-A0F8-0ACE-AE6D971E4123}"/>
              </a:ext>
            </a:extLst>
          </p:cNvPr>
          <p:cNvSpPr/>
          <p:nvPr/>
        </p:nvSpPr>
        <p:spPr>
          <a:xfrm>
            <a:off x="11182269" y="4970509"/>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8" name="Rechteck 67">
            <a:extLst>
              <a:ext uri="{FF2B5EF4-FFF2-40B4-BE49-F238E27FC236}">
                <a16:creationId xmlns:a16="http://schemas.microsoft.com/office/drawing/2014/main" id="{BA84385A-ACC3-E31D-2F4C-F873E0D0D11B}"/>
              </a:ext>
            </a:extLst>
          </p:cNvPr>
          <p:cNvSpPr/>
          <p:nvPr/>
        </p:nvSpPr>
        <p:spPr>
          <a:xfrm>
            <a:off x="11429478" y="4970509"/>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Rechteck 68">
            <a:extLst>
              <a:ext uri="{FF2B5EF4-FFF2-40B4-BE49-F238E27FC236}">
                <a16:creationId xmlns:a16="http://schemas.microsoft.com/office/drawing/2014/main" id="{889103D2-6D89-6F1C-9757-ACA5815247F0}"/>
              </a:ext>
            </a:extLst>
          </p:cNvPr>
          <p:cNvSpPr/>
          <p:nvPr/>
        </p:nvSpPr>
        <p:spPr>
          <a:xfrm>
            <a:off x="11559885" y="4970509"/>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0" name="Rechteck 69">
            <a:extLst>
              <a:ext uri="{FF2B5EF4-FFF2-40B4-BE49-F238E27FC236}">
                <a16:creationId xmlns:a16="http://schemas.microsoft.com/office/drawing/2014/main" id="{C956ECA4-F2BD-D2AD-A60E-F0AF0A48C0DE}"/>
              </a:ext>
            </a:extLst>
          </p:cNvPr>
          <p:cNvSpPr/>
          <p:nvPr/>
        </p:nvSpPr>
        <p:spPr>
          <a:xfrm>
            <a:off x="11688982" y="4970509"/>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Rechteck 70">
            <a:extLst>
              <a:ext uri="{FF2B5EF4-FFF2-40B4-BE49-F238E27FC236}">
                <a16:creationId xmlns:a16="http://schemas.microsoft.com/office/drawing/2014/main" id="{03E6BE3B-F2C0-609C-0E75-D3DD89B29EE3}"/>
              </a:ext>
            </a:extLst>
          </p:cNvPr>
          <p:cNvSpPr/>
          <p:nvPr/>
        </p:nvSpPr>
        <p:spPr>
          <a:xfrm>
            <a:off x="7369632" y="542603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72" name="Rechteck 71">
            <a:extLst>
              <a:ext uri="{FF2B5EF4-FFF2-40B4-BE49-F238E27FC236}">
                <a16:creationId xmlns:a16="http://schemas.microsoft.com/office/drawing/2014/main" id="{05D0F056-CC30-AD26-4D34-0755267B045D}"/>
              </a:ext>
            </a:extLst>
          </p:cNvPr>
          <p:cNvSpPr/>
          <p:nvPr/>
        </p:nvSpPr>
        <p:spPr>
          <a:xfrm>
            <a:off x="8561235" y="542603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73" name="Rechteck 72">
            <a:extLst>
              <a:ext uri="{FF2B5EF4-FFF2-40B4-BE49-F238E27FC236}">
                <a16:creationId xmlns:a16="http://schemas.microsoft.com/office/drawing/2014/main" id="{F9DE344C-ACD9-3876-204B-0EBBF52271E5}"/>
              </a:ext>
            </a:extLst>
          </p:cNvPr>
          <p:cNvSpPr/>
          <p:nvPr/>
        </p:nvSpPr>
        <p:spPr>
          <a:xfrm>
            <a:off x="9752838" y="542603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74" name="Rechteck 73">
            <a:extLst>
              <a:ext uri="{FF2B5EF4-FFF2-40B4-BE49-F238E27FC236}">
                <a16:creationId xmlns:a16="http://schemas.microsoft.com/office/drawing/2014/main" id="{2B1299BD-66B6-9552-E24F-481BD3C982A5}"/>
              </a:ext>
            </a:extLst>
          </p:cNvPr>
          <p:cNvSpPr/>
          <p:nvPr/>
        </p:nvSpPr>
        <p:spPr>
          <a:xfrm>
            <a:off x="10944441" y="5426037"/>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5" name="Rechteck 74">
            <a:extLst>
              <a:ext uri="{FF2B5EF4-FFF2-40B4-BE49-F238E27FC236}">
                <a16:creationId xmlns:a16="http://schemas.microsoft.com/office/drawing/2014/main" id="{0C7A3515-6350-3B3F-0C39-4B88509BE0F3}"/>
              </a:ext>
            </a:extLst>
          </p:cNvPr>
          <p:cNvSpPr/>
          <p:nvPr/>
        </p:nvSpPr>
        <p:spPr>
          <a:xfrm>
            <a:off x="11191650" y="5426037"/>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6" name="Rechteck 75">
            <a:extLst>
              <a:ext uri="{FF2B5EF4-FFF2-40B4-BE49-F238E27FC236}">
                <a16:creationId xmlns:a16="http://schemas.microsoft.com/office/drawing/2014/main" id="{33976194-2906-29AE-E128-FC479E535DDF}"/>
              </a:ext>
            </a:extLst>
          </p:cNvPr>
          <p:cNvSpPr/>
          <p:nvPr/>
        </p:nvSpPr>
        <p:spPr>
          <a:xfrm>
            <a:off x="11438859" y="5426037"/>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7" name="Rechteck 76">
            <a:extLst>
              <a:ext uri="{FF2B5EF4-FFF2-40B4-BE49-F238E27FC236}">
                <a16:creationId xmlns:a16="http://schemas.microsoft.com/office/drawing/2014/main" id="{2776011D-8800-0712-8B60-53DCEA13A7DF}"/>
              </a:ext>
            </a:extLst>
          </p:cNvPr>
          <p:cNvSpPr/>
          <p:nvPr/>
        </p:nvSpPr>
        <p:spPr>
          <a:xfrm>
            <a:off x="11569266" y="5426037"/>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8" name="Rechteck 77">
            <a:extLst>
              <a:ext uri="{FF2B5EF4-FFF2-40B4-BE49-F238E27FC236}">
                <a16:creationId xmlns:a16="http://schemas.microsoft.com/office/drawing/2014/main" id="{5CB0E790-CC14-7AE3-C5B4-1969DA251368}"/>
              </a:ext>
            </a:extLst>
          </p:cNvPr>
          <p:cNvSpPr/>
          <p:nvPr/>
        </p:nvSpPr>
        <p:spPr>
          <a:xfrm>
            <a:off x="11698363" y="5426037"/>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9" name="Rechteck 78">
            <a:extLst>
              <a:ext uri="{FF2B5EF4-FFF2-40B4-BE49-F238E27FC236}">
                <a16:creationId xmlns:a16="http://schemas.microsoft.com/office/drawing/2014/main" id="{AEB4B1C6-144D-B66E-8E1F-5F20BC229CEA}"/>
              </a:ext>
            </a:extLst>
          </p:cNvPr>
          <p:cNvSpPr/>
          <p:nvPr/>
        </p:nvSpPr>
        <p:spPr>
          <a:xfrm>
            <a:off x="7369632" y="588156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80" name="Rechteck 79">
            <a:extLst>
              <a:ext uri="{FF2B5EF4-FFF2-40B4-BE49-F238E27FC236}">
                <a16:creationId xmlns:a16="http://schemas.microsoft.com/office/drawing/2014/main" id="{E36000AA-C3D1-CBB9-B4F6-7B4A096D195A}"/>
              </a:ext>
            </a:extLst>
          </p:cNvPr>
          <p:cNvSpPr/>
          <p:nvPr/>
        </p:nvSpPr>
        <p:spPr>
          <a:xfrm>
            <a:off x="8561235" y="588156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81" name="Rechteck 80">
            <a:extLst>
              <a:ext uri="{FF2B5EF4-FFF2-40B4-BE49-F238E27FC236}">
                <a16:creationId xmlns:a16="http://schemas.microsoft.com/office/drawing/2014/main" id="{674C995C-C22A-7153-E21D-70989928769F}"/>
              </a:ext>
            </a:extLst>
          </p:cNvPr>
          <p:cNvSpPr/>
          <p:nvPr/>
        </p:nvSpPr>
        <p:spPr>
          <a:xfrm>
            <a:off x="9752838" y="588156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82" name="Rechteck 81">
            <a:extLst>
              <a:ext uri="{FF2B5EF4-FFF2-40B4-BE49-F238E27FC236}">
                <a16:creationId xmlns:a16="http://schemas.microsoft.com/office/drawing/2014/main" id="{FC6C9089-B4C5-4340-EBB5-D8A4EA3C6C29}"/>
              </a:ext>
            </a:extLst>
          </p:cNvPr>
          <p:cNvSpPr/>
          <p:nvPr/>
        </p:nvSpPr>
        <p:spPr>
          <a:xfrm>
            <a:off x="10944441" y="588156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3" name="Rechteck 82">
            <a:extLst>
              <a:ext uri="{FF2B5EF4-FFF2-40B4-BE49-F238E27FC236}">
                <a16:creationId xmlns:a16="http://schemas.microsoft.com/office/drawing/2014/main" id="{1E55D25B-1EA0-7123-6299-7159870C595E}"/>
              </a:ext>
            </a:extLst>
          </p:cNvPr>
          <p:cNvSpPr/>
          <p:nvPr/>
        </p:nvSpPr>
        <p:spPr>
          <a:xfrm>
            <a:off x="11191650" y="588156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4" name="Rechteck 83">
            <a:extLst>
              <a:ext uri="{FF2B5EF4-FFF2-40B4-BE49-F238E27FC236}">
                <a16:creationId xmlns:a16="http://schemas.microsoft.com/office/drawing/2014/main" id="{B92C1EC3-27E1-214F-CC8E-44A9483787EF}"/>
              </a:ext>
            </a:extLst>
          </p:cNvPr>
          <p:cNvSpPr/>
          <p:nvPr/>
        </p:nvSpPr>
        <p:spPr>
          <a:xfrm>
            <a:off x="11438859" y="5881565"/>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5" name="Rechteck 84">
            <a:extLst>
              <a:ext uri="{FF2B5EF4-FFF2-40B4-BE49-F238E27FC236}">
                <a16:creationId xmlns:a16="http://schemas.microsoft.com/office/drawing/2014/main" id="{F1D11D66-3A4A-2A6D-AD6E-E784E031AE05}"/>
              </a:ext>
            </a:extLst>
          </p:cNvPr>
          <p:cNvSpPr/>
          <p:nvPr/>
        </p:nvSpPr>
        <p:spPr>
          <a:xfrm>
            <a:off x="11569266" y="5881565"/>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6" name="Rechteck 85">
            <a:extLst>
              <a:ext uri="{FF2B5EF4-FFF2-40B4-BE49-F238E27FC236}">
                <a16:creationId xmlns:a16="http://schemas.microsoft.com/office/drawing/2014/main" id="{79DE4250-E0EE-CB20-16AA-1C437011BFC9}"/>
              </a:ext>
            </a:extLst>
          </p:cNvPr>
          <p:cNvSpPr/>
          <p:nvPr/>
        </p:nvSpPr>
        <p:spPr>
          <a:xfrm>
            <a:off x="11698363" y="5881565"/>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7" name="Rechteck 86">
            <a:extLst>
              <a:ext uri="{FF2B5EF4-FFF2-40B4-BE49-F238E27FC236}">
                <a16:creationId xmlns:a16="http://schemas.microsoft.com/office/drawing/2014/main" id="{C95AF6E0-59E9-1D24-9B19-2A8A981A5F98}"/>
              </a:ext>
            </a:extLst>
          </p:cNvPr>
          <p:cNvSpPr/>
          <p:nvPr/>
        </p:nvSpPr>
        <p:spPr>
          <a:xfrm>
            <a:off x="7369632" y="633709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88" name="Rechteck 87">
            <a:extLst>
              <a:ext uri="{FF2B5EF4-FFF2-40B4-BE49-F238E27FC236}">
                <a16:creationId xmlns:a16="http://schemas.microsoft.com/office/drawing/2014/main" id="{0F836BA9-26C7-C8D5-40EC-E8C2142634B9}"/>
              </a:ext>
            </a:extLst>
          </p:cNvPr>
          <p:cNvSpPr/>
          <p:nvPr/>
        </p:nvSpPr>
        <p:spPr>
          <a:xfrm>
            <a:off x="8561235" y="633709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89" name="Rechteck 88">
            <a:extLst>
              <a:ext uri="{FF2B5EF4-FFF2-40B4-BE49-F238E27FC236}">
                <a16:creationId xmlns:a16="http://schemas.microsoft.com/office/drawing/2014/main" id="{26CDE196-0BEC-0B8B-B75D-DB9D4BB1CDA1}"/>
              </a:ext>
            </a:extLst>
          </p:cNvPr>
          <p:cNvSpPr/>
          <p:nvPr/>
        </p:nvSpPr>
        <p:spPr>
          <a:xfrm>
            <a:off x="9752838" y="633709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35 Min.</a:t>
            </a:r>
          </a:p>
        </p:txBody>
      </p:sp>
      <p:sp>
        <p:nvSpPr>
          <p:cNvPr id="90" name="Rechteck 89">
            <a:extLst>
              <a:ext uri="{FF2B5EF4-FFF2-40B4-BE49-F238E27FC236}">
                <a16:creationId xmlns:a16="http://schemas.microsoft.com/office/drawing/2014/main" id="{34B551BE-3618-94A1-3B57-319028E21DAC}"/>
              </a:ext>
            </a:extLst>
          </p:cNvPr>
          <p:cNvSpPr/>
          <p:nvPr/>
        </p:nvSpPr>
        <p:spPr>
          <a:xfrm>
            <a:off x="10944441" y="633709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1" name="Rechteck 90">
            <a:extLst>
              <a:ext uri="{FF2B5EF4-FFF2-40B4-BE49-F238E27FC236}">
                <a16:creationId xmlns:a16="http://schemas.microsoft.com/office/drawing/2014/main" id="{D2B4DEEE-435B-03F2-0785-719CEEA3A832}"/>
              </a:ext>
            </a:extLst>
          </p:cNvPr>
          <p:cNvSpPr/>
          <p:nvPr/>
        </p:nvSpPr>
        <p:spPr>
          <a:xfrm>
            <a:off x="11191650" y="633709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2" name="Rechteck 91">
            <a:extLst>
              <a:ext uri="{FF2B5EF4-FFF2-40B4-BE49-F238E27FC236}">
                <a16:creationId xmlns:a16="http://schemas.microsoft.com/office/drawing/2014/main" id="{9D0DB732-3A3C-242F-EFD1-F50A10D2901B}"/>
              </a:ext>
            </a:extLst>
          </p:cNvPr>
          <p:cNvSpPr/>
          <p:nvPr/>
        </p:nvSpPr>
        <p:spPr>
          <a:xfrm>
            <a:off x="11438859" y="6337095"/>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3" name="Rechteck 92">
            <a:extLst>
              <a:ext uri="{FF2B5EF4-FFF2-40B4-BE49-F238E27FC236}">
                <a16:creationId xmlns:a16="http://schemas.microsoft.com/office/drawing/2014/main" id="{B1536A51-7E83-7DD5-CE6D-FAB8AF91E537}"/>
              </a:ext>
            </a:extLst>
          </p:cNvPr>
          <p:cNvSpPr/>
          <p:nvPr/>
        </p:nvSpPr>
        <p:spPr>
          <a:xfrm>
            <a:off x="11569266" y="6337095"/>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4" name="Rechteck 93">
            <a:extLst>
              <a:ext uri="{FF2B5EF4-FFF2-40B4-BE49-F238E27FC236}">
                <a16:creationId xmlns:a16="http://schemas.microsoft.com/office/drawing/2014/main" id="{B44C29F0-3587-5CCA-88E4-6E0645545DCB}"/>
              </a:ext>
            </a:extLst>
          </p:cNvPr>
          <p:cNvSpPr/>
          <p:nvPr/>
        </p:nvSpPr>
        <p:spPr>
          <a:xfrm>
            <a:off x="11698363" y="6337095"/>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093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5"/>
                                        </p:tgtEl>
                                        <p:attrNameLst>
                                          <p:attrName>fillcolor</p:attrName>
                                        </p:attrNameLst>
                                      </p:cBhvr>
                                      <p:to>
                                        <a:srgbClr val="C00000"/>
                                      </p:to>
                                    </p:animClr>
                                    <p:set>
                                      <p:cBhvr>
                                        <p:cTn id="7" dur="2000" fill="hold"/>
                                        <p:tgtEl>
                                          <p:spTgt spid="35"/>
                                        </p:tgtEl>
                                        <p:attrNameLst>
                                          <p:attrName>fill.type</p:attrName>
                                        </p:attrNameLst>
                                      </p:cBhvr>
                                      <p:to>
                                        <p:strVal val="solid"/>
                                      </p:to>
                                    </p:set>
                                    <p:set>
                                      <p:cBhvr>
                                        <p:cTn id="8" dur="2000" fill="hold"/>
                                        <p:tgtEl>
                                          <p:spTgt spid="3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7"/>
                                        </p:tgtEl>
                                        <p:attrNameLst>
                                          <p:attrName>fillcolor</p:attrName>
                                        </p:attrNameLst>
                                      </p:cBhvr>
                                      <p:to>
                                        <a:srgbClr val="C00000"/>
                                      </p:to>
                                    </p:animClr>
                                    <p:set>
                                      <p:cBhvr>
                                        <p:cTn id="13" dur="2000" fill="hold"/>
                                        <p:tgtEl>
                                          <p:spTgt spid="27"/>
                                        </p:tgtEl>
                                        <p:attrNameLst>
                                          <p:attrName>fill.type</p:attrName>
                                        </p:attrNameLst>
                                      </p:cBhvr>
                                      <p:to>
                                        <p:strVal val="solid"/>
                                      </p:to>
                                    </p:set>
                                    <p:set>
                                      <p:cBhvr>
                                        <p:cTn id="14"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8019E-97B5-3209-FB2B-246E5BE69FAA}"/>
              </a:ext>
            </a:extLst>
          </p:cNvPr>
          <p:cNvSpPr>
            <a:spLocks noGrp="1"/>
          </p:cNvSpPr>
          <p:nvPr>
            <p:ph type="title"/>
          </p:nvPr>
        </p:nvSpPr>
        <p:spPr/>
        <p:txBody>
          <a:bodyPr/>
          <a:lstStyle/>
          <a:p>
            <a:r>
              <a:rPr lang="de-DE" dirty="0"/>
              <a:t>Prüfung in der zweiten Fachrichtung</a:t>
            </a:r>
          </a:p>
        </p:txBody>
      </p:sp>
      <p:sp>
        <p:nvSpPr>
          <p:cNvPr id="3" name="Inhaltsplatzhalter 2">
            <a:extLst>
              <a:ext uri="{FF2B5EF4-FFF2-40B4-BE49-F238E27FC236}">
                <a16:creationId xmlns:a16="http://schemas.microsoft.com/office/drawing/2014/main" id="{645C6D14-C0BD-71F4-5811-2D111C3FCD8E}"/>
              </a:ext>
            </a:extLst>
          </p:cNvPr>
          <p:cNvSpPr>
            <a:spLocks noGrp="1"/>
          </p:cNvSpPr>
          <p:nvPr>
            <p:ph idx="1"/>
          </p:nvPr>
        </p:nvSpPr>
        <p:spPr/>
        <p:txBody>
          <a:bodyPr>
            <a:normAutofit/>
          </a:bodyPr>
          <a:lstStyle/>
          <a:p>
            <a:pPr>
              <a:buFont typeface="Symbol" pitchFamily="2" charset="2"/>
              <a:buChar char="-"/>
            </a:pPr>
            <a:r>
              <a:rPr lang="de-DE" dirty="0"/>
              <a:t>Dispensation von der schriftlichen Prüfung</a:t>
            </a:r>
          </a:p>
          <a:p>
            <a:pPr>
              <a:buFont typeface="Symbol" pitchFamily="2" charset="2"/>
              <a:buChar char="-"/>
            </a:pPr>
            <a:r>
              <a:rPr lang="de-DE" dirty="0"/>
              <a:t>Gleicher Termin: Fallstudie, Präsentation der Fallstudie und Fachgespräch zur Fallstudie beider Fachrichtungen erfolgt innerhalb einer Prüfungsdurchführung (Reduzierte Prüfungsgebühr für beide Richtungen zusammen CHF 2'500.00)</a:t>
            </a:r>
          </a:p>
          <a:p>
            <a:pPr>
              <a:buFont typeface="Symbol" pitchFamily="2" charset="2"/>
              <a:buChar char="-"/>
            </a:pPr>
            <a:r>
              <a:rPr lang="de-DE" dirty="0"/>
              <a:t>Fallstudie, Präsentation der Fallstudie und Fachgespräch zur Fallstudie in der zweiten Fachrichtung erfolgt an einem späteren Prüfungstermin (Reduzierte Prüfungsgebühr für zweite Richtung CHF 1'200.00)</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Tree>
    <p:extLst>
      <p:ext uri="{BB962C8B-B14F-4D97-AF65-F5344CB8AC3E}">
        <p14:creationId xmlns:p14="http://schemas.microsoft.com/office/powerpoint/2010/main" val="1143593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2115</Words>
  <Application>Microsoft Macintosh PowerPoint</Application>
  <PresentationFormat>Breitbild</PresentationFormat>
  <Paragraphs>397</Paragraphs>
  <Slides>31</Slides>
  <Notes>31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Arial</vt:lpstr>
      <vt:lpstr>ArialMT</vt:lpstr>
      <vt:lpstr>Calibri</vt:lpstr>
      <vt:lpstr>Calibri Light</vt:lpstr>
      <vt:lpstr>Symbol</vt:lpstr>
      <vt:lpstr>Office Theme</vt:lpstr>
      <vt:lpstr>Berufsprüfung  Medizinische Praxiskoordinatorin / Medizinischer Praxiskoordinator</vt:lpstr>
      <vt:lpstr>Ablauf</vt:lpstr>
      <vt:lpstr>Detaillierte Informationen / Downloads</vt:lpstr>
      <vt:lpstr>Zeitlicher Ablauf und Termine</vt:lpstr>
      <vt:lpstr>PowerPoint-Präsentation</vt:lpstr>
      <vt:lpstr>PowerPoint-Präsentation</vt:lpstr>
      <vt:lpstr>Prüfungsteile</vt:lpstr>
      <vt:lpstr>Prüfungsorganisation am 25./26. Juni 2024</vt:lpstr>
      <vt:lpstr>Prüfung in der zweiten Fachrichtung</vt:lpstr>
      <vt:lpstr>Schriftliche Prüfung</vt:lpstr>
      <vt:lpstr>Informationen Fallstudie</vt:lpstr>
      <vt:lpstr>Fallstudie: Übersicht</vt:lpstr>
      <vt:lpstr>Methode</vt:lpstr>
      <vt:lpstr>Themen der Fallstudie</vt:lpstr>
      <vt:lpstr>Strukturvorschlag zur Fallstudie</vt:lpstr>
      <vt:lpstr>Schritt 1: Planen</vt:lpstr>
      <vt:lpstr>Schritt 2: Ausführen</vt:lpstr>
      <vt:lpstr>Schritt 3: Überprüfen</vt:lpstr>
      <vt:lpstr>Schritt 4: Verbessern</vt:lpstr>
      <vt:lpstr>Zusammenfassung und Reflektion</vt:lpstr>
      <vt:lpstr>Formale Anforderungen</vt:lpstr>
      <vt:lpstr>Hinweise zum Vorgehen</vt:lpstr>
      <vt:lpstr>Mögliche Begleitung bei der Erarbeitung der Fallstudie</vt:lpstr>
      <vt:lpstr>Optional Inanspruchnahme Mentoring</vt:lpstr>
      <vt:lpstr>Bewertung</vt:lpstr>
      <vt:lpstr>Informationen Präsentation und Fachgespräch zur Fallstudie</vt:lpstr>
      <vt:lpstr>Präsenzprüfung: Präsentation der Fallstudie</vt:lpstr>
      <vt:lpstr>Präsentationshinweise</vt:lpstr>
      <vt:lpstr>Präsenzprüfung: Fachgespräch</vt:lpstr>
      <vt:lpstr>Präsenzprüfung: Fachgespräch</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Berufsprüfung MPK</dc:title>
  <dc:creator>Lisa Gutknecht</dc:creator>
  <cp:lastModifiedBy>Marianne Schenk</cp:lastModifiedBy>
  <cp:revision>87</cp:revision>
  <cp:lastPrinted>2020-04-23T07:05:49Z</cp:lastPrinted>
  <dcterms:created xsi:type="dcterms:W3CDTF">2015-06-15T08:50:15Z</dcterms:created>
  <dcterms:modified xsi:type="dcterms:W3CDTF">2024-01-25T18:08:24Z</dcterms:modified>
</cp:coreProperties>
</file>